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464" r:id="rId5"/>
    <p:sldId id="478" r:id="rId6"/>
    <p:sldId id="455" r:id="rId7"/>
    <p:sldId id="467" r:id="rId8"/>
    <p:sldId id="475" r:id="rId9"/>
    <p:sldId id="477" r:id="rId10"/>
    <p:sldId id="469" r:id="rId11"/>
    <p:sldId id="472" r:id="rId12"/>
    <p:sldId id="476" r:id="rId13"/>
    <p:sldId id="459" r:id="rId14"/>
    <p:sldId id="465" r:id="rId15"/>
    <p:sldId id="473" r:id="rId16"/>
    <p:sldId id="471" r:id="rId17"/>
  </p:sldIdLst>
  <p:sldSz cx="12192000" cy="6858000"/>
  <p:notesSz cx="7315200" cy="96012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0080AE-8E6B-FC98-4ADE-CB763E6F4A7B}" name="Rebecca Gomo" initials="RG" userId="S::rgomo@unimelb.edu.au::6d738859-0482-40e7-b807-8e334b384e8c" providerId="AD"/>
  <p188:author id="{D73A22DD-5E9D-0837-1A60-B440DEC243AD}" name="Bridget Moller" initials="BM" userId="S::bridget.moller@unimelb.edu.au::056ee61a-34f0-42a3-b5af-fdd6cc8468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D8"/>
    <a:srgbClr val="EB7BBE"/>
    <a:srgbClr val="FFD629"/>
    <a:srgbClr val="EBEBEB"/>
    <a:srgbClr val="4F4C37"/>
    <a:srgbClr val="1E497D"/>
    <a:srgbClr val="8F999E"/>
    <a:srgbClr val="FFFFFF"/>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623" autoAdjust="0"/>
  </p:normalViewPr>
  <p:slideViewPr>
    <p:cSldViewPr snapToGrid="0">
      <p:cViewPr varScale="1">
        <p:scale>
          <a:sx n="57" d="100"/>
          <a:sy n="57" d="100"/>
        </p:scale>
        <p:origin x="1640" y="36"/>
      </p:cViewPr>
      <p:guideLst/>
    </p:cSldViewPr>
  </p:slideViewPr>
  <p:notesTextViewPr>
    <p:cViewPr>
      <p:scale>
        <a:sx n="125" d="100"/>
        <a:sy n="125" d="100"/>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a Uzhegova" userId="dd2879ad-147e-4d88-9d4b-a1eeaa612aef" providerId="ADAL" clId="{832FA06C-1872-41B0-BB85-5FC3FDFC35A0}"/>
    <pc:docChg chg="modSld">
      <pc:chgData name="Dina Uzhegova" userId="dd2879ad-147e-4d88-9d4b-a1eeaa612aef" providerId="ADAL" clId="{832FA06C-1872-41B0-BB85-5FC3FDFC35A0}" dt="2025-11-25T18:51:10.343" v="12" actId="6549"/>
      <pc:docMkLst>
        <pc:docMk/>
      </pc:docMkLst>
      <pc:sldChg chg="modNotesTx">
        <pc:chgData name="Dina Uzhegova" userId="dd2879ad-147e-4d88-9d4b-a1eeaa612aef" providerId="ADAL" clId="{832FA06C-1872-41B0-BB85-5FC3FDFC35A0}" dt="2025-11-25T18:50:06.130" v="2" actId="6549"/>
        <pc:sldMkLst>
          <pc:docMk/>
          <pc:sldMk cId="506578419" sldId="455"/>
        </pc:sldMkLst>
      </pc:sldChg>
      <pc:sldChg chg="modNotesTx">
        <pc:chgData name="Dina Uzhegova" userId="dd2879ad-147e-4d88-9d4b-a1eeaa612aef" providerId="ADAL" clId="{832FA06C-1872-41B0-BB85-5FC3FDFC35A0}" dt="2025-11-25T18:50:33.723" v="9" actId="6549"/>
        <pc:sldMkLst>
          <pc:docMk/>
          <pc:sldMk cId="417853466" sldId="459"/>
        </pc:sldMkLst>
      </pc:sldChg>
      <pc:sldChg chg="modNotesTx">
        <pc:chgData name="Dina Uzhegova" userId="dd2879ad-147e-4d88-9d4b-a1eeaa612aef" providerId="ADAL" clId="{832FA06C-1872-41B0-BB85-5FC3FDFC35A0}" dt="2025-11-25T18:50:00.218" v="0" actId="6549"/>
        <pc:sldMkLst>
          <pc:docMk/>
          <pc:sldMk cId="64332040" sldId="464"/>
        </pc:sldMkLst>
      </pc:sldChg>
      <pc:sldChg chg="modNotesTx">
        <pc:chgData name="Dina Uzhegova" userId="dd2879ad-147e-4d88-9d4b-a1eeaa612aef" providerId="ADAL" clId="{832FA06C-1872-41B0-BB85-5FC3FDFC35A0}" dt="2025-11-25T18:50:37.735" v="10" actId="6549"/>
        <pc:sldMkLst>
          <pc:docMk/>
          <pc:sldMk cId="3738032825" sldId="465"/>
        </pc:sldMkLst>
      </pc:sldChg>
      <pc:sldChg chg="modNotesTx">
        <pc:chgData name="Dina Uzhegova" userId="dd2879ad-147e-4d88-9d4b-a1eeaa612aef" providerId="ADAL" clId="{832FA06C-1872-41B0-BB85-5FC3FDFC35A0}" dt="2025-11-25T18:50:08.798" v="3" actId="6549"/>
        <pc:sldMkLst>
          <pc:docMk/>
          <pc:sldMk cId="4268719770" sldId="467"/>
        </pc:sldMkLst>
      </pc:sldChg>
      <pc:sldChg chg="modNotesTx">
        <pc:chgData name="Dina Uzhegova" userId="dd2879ad-147e-4d88-9d4b-a1eeaa612aef" providerId="ADAL" clId="{832FA06C-1872-41B0-BB85-5FC3FDFC35A0}" dt="2025-11-25T18:50:24.135" v="6" actId="6549"/>
        <pc:sldMkLst>
          <pc:docMk/>
          <pc:sldMk cId="905924099" sldId="469"/>
        </pc:sldMkLst>
      </pc:sldChg>
      <pc:sldChg chg="modNotesTx">
        <pc:chgData name="Dina Uzhegova" userId="dd2879ad-147e-4d88-9d4b-a1eeaa612aef" providerId="ADAL" clId="{832FA06C-1872-41B0-BB85-5FC3FDFC35A0}" dt="2025-11-25T18:51:10.343" v="12" actId="6549"/>
        <pc:sldMkLst>
          <pc:docMk/>
          <pc:sldMk cId="1154547487" sldId="471"/>
        </pc:sldMkLst>
      </pc:sldChg>
      <pc:sldChg chg="modNotesTx">
        <pc:chgData name="Dina Uzhegova" userId="dd2879ad-147e-4d88-9d4b-a1eeaa612aef" providerId="ADAL" clId="{832FA06C-1872-41B0-BB85-5FC3FDFC35A0}" dt="2025-11-25T18:50:27.078" v="7" actId="20577"/>
        <pc:sldMkLst>
          <pc:docMk/>
          <pc:sldMk cId="523526452" sldId="472"/>
        </pc:sldMkLst>
      </pc:sldChg>
      <pc:sldChg chg="modNotesTx">
        <pc:chgData name="Dina Uzhegova" userId="dd2879ad-147e-4d88-9d4b-a1eeaa612aef" providerId="ADAL" clId="{832FA06C-1872-41B0-BB85-5FC3FDFC35A0}" dt="2025-11-25T18:50:40.391" v="11" actId="6549"/>
        <pc:sldMkLst>
          <pc:docMk/>
          <pc:sldMk cId="3921051562" sldId="473"/>
        </pc:sldMkLst>
      </pc:sldChg>
      <pc:sldChg chg="modNotesTx">
        <pc:chgData name="Dina Uzhegova" userId="dd2879ad-147e-4d88-9d4b-a1eeaa612aef" providerId="ADAL" clId="{832FA06C-1872-41B0-BB85-5FC3FDFC35A0}" dt="2025-11-25T18:50:11.649" v="4" actId="6549"/>
        <pc:sldMkLst>
          <pc:docMk/>
          <pc:sldMk cId="1258032394" sldId="475"/>
        </pc:sldMkLst>
      </pc:sldChg>
      <pc:sldChg chg="modNotesTx">
        <pc:chgData name="Dina Uzhegova" userId="dd2879ad-147e-4d88-9d4b-a1eeaa612aef" providerId="ADAL" clId="{832FA06C-1872-41B0-BB85-5FC3FDFC35A0}" dt="2025-11-25T18:50:30.955" v="8" actId="6549"/>
        <pc:sldMkLst>
          <pc:docMk/>
          <pc:sldMk cId="1937671107" sldId="476"/>
        </pc:sldMkLst>
      </pc:sldChg>
      <pc:sldChg chg="modNotesTx">
        <pc:chgData name="Dina Uzhegova" userId="dd2879ad-147e-4d88-9d4b-a1eeaa612aef" providerId="ADAL" clId="{832FA06C-1872-41B0-BB85-5FC3FDFC35A0}" dt="2025-11-25T18:50:18.968" v="5" actId="6549"/>
        <pc:sldMkLst>
          <pc:docMk/>
          <pc:sldMk cId="4172345750" sldId="477"/>
        </pc:sldMkLst>
      </pc:sldChg>
      <pc:sldChg chg="modNotesTx">
        <pc:chgData name="Dina Uzhegova" userId="dd2879ad-147e-4d88-9d4b-a1eeaa612aef" providerId="ADAL" clId="{832FA06C-1872-41B0-BB85-5FC3FDFC35A0}" dt="2025-11-25T18:50:03.308" v="1" actId="6549"/>
        <pc:sldMkLst>
          <pc:docMk/>
          <pc:sldMk cId="4102738158" sldId="4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006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4143588" y="1"/>
            <a:ext cx="3169920" cy="48006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26/11/2025</a:t>
            </a:fld>
            <a:endParaRPr lang="en-AU" sz="1000">
              <a:cs typeface="Arial" pitchFamily="34" charset="0"/>
            </a:endParaRPr>
          </a:p>
        </p:txBody>
      </p:sp>
      <p:sp>
        <p:nvSpPr>
          <p:cNvPr id="4" name="Footer Placeholder 3"/>
          <p:cNvSpPr>
            <a:spLocks noGrp="1"/>
          </p:cNvSpPr>
          <p:nvPr>
            <p:ph type="ftr" sz="quarter" idx="2"/>
          </p:nvPr>
        </p:nvSpPr>
        <p:spPr>
          <a:xfrm>
            <a:off x="1" y="9119474"/>
            <a:ext cx="3169920" cy="48006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6153879" y="9119474"/>
            <a:ext cx="1159630" cy="48006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1281" y="80011"/>
            <a:ext cx="5352518" cy="40005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758688" y="68009"/>
            <a:ext cx="1511808" cy="40005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26/11/2025</a:t>
            </a:fld>
            <a:endParaRPr lang="en-AU"/>
          </a:p>
        </p:txBody>
      </p:sp>
      <p:sp>
        <p:nvSpPr>
          <p:cNvPr id="4" name="Slide Image Placeholder 3"/>
          <p:cNvSpPr>
            <a:spLocks noGrp="1" noRot="1" noChangeAspect="1"/>
          </p:cNvSpPr>
          <p:nvPr>
            <p:ph type="sldImg" idx="2"/>
          </p:nvPr>
        </p:nvSpPr>
        <p:spPr>
          <a:xfrm>
            <a:off x="-201613" y="569913"/>
            <a:ext cx="7708901" cy="4337050"/>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17083" y="5225897"/>
            <a:ext cx="5872951" cy="3655213"/>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81280" y="9119474"/>
            <a:ext cx="5120640" cy="378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6246368" y="9119474"/>
            <a:ext cx="1054947" cy="378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325378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5"/>
          </p:nvPr>
        </p:nvSpPr>
        <p:spPr/>
        <p:txBody>
          <a:bodyPr/>
          <a:lstStyle/>
          <a:p>
            <a:fld id="{72E4B725-2203-4ED2-9256-A661C18EFA60}" type="slidenum">
              <a:rPr lang="en-AU" smtClean="0"/>
              <a:t>10</a:t>
            </a:fld>
            <a:endParaRPr lang="en-AU"/>
          </a:p>
        </p:txBody>
      </p:sp>
    </p:spTree>
    <p:extLst>
      <p:ext uri="{BB962C8B-B14F-4D97-AF65-F5344CB8AC3E}">
        <p14:creationId xmlns:p14="http://schemas.microsoft.com/office/powerpoint/2010/main" val="67309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2E4B725-2203-4ED2-9256-A661C18EFA60}" type="slidenum">
              <a:rPr lang="en-AU" smtClean="0"/>
              <a:t>11</a:t>
            </a:fld>
            <a:endParaRPr lang="en-AU"/>
          </a:p>
        </p:txBody>
      </p:sp>
    </p:spTree>
    <p:extLst>
      <p:ext uri="{BB962C8B-B14F-4D97-AF65-F5344CB8AC3E}">
        <p14:creationId xmlns:p14="http://schemas.microsoft.com/office/powerpoint/2010/main" val="406268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1767103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130659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1508403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5"/>
          </p:nvPr>
        </p:nvSpPr>
        <p:spPr/>
        <p:txBody>
          <a:bodyPr/>
          <a:lstStyle/>
          <a:p>
            <a:fld id="{72E4B725-2203-4ED2-9256-A661C18EFA60}" type="slidenum">
              <a:rPr lang="en-AU" smtClean="0"/>
              <a:t>3</a:t>
            </a:fld>
            <a:endParaRPr lang="en-AU"/>
          </a:p>
        </p:txBody>
      </p:sp>
    </p:spTree>
    <p:extLst>
      <p:ext uri="{BB962C8B-B14F-4D97-AF65-F5344CB8AC3E}">
        <p14:creationId xmlns:p14="http://schemas.microsoft.com/office/powerpoint/2010/main" val="125073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4</a:t>
            </a:fld>
            <a:endParaRPr lang="en-AU"/>
          </a:p>
        </p:txBody>
      </p:sp>
    </p:spTree>
    <p:extLst>
      <p:ext uri="{BB962C8B-B14F-4D97-AF65-F5344CB8AC3E}">
        <p14:creationId xmlns:p14="http://schemas.microsoft.com/office/powerpoint/2010/main" val="104763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5</a:t>
            </a:fld>
            <a:endParaRPr lang="en-AU"/>
          </a:p>
        </p:txBody>
      </p:sp>
    </p:spTree>
    <p:extLst>
      <p:ext uri="{BB962C8B-B14F-4D97-AF65-F5344CB8AC3E}">
        <p14:creationId xmlns:p14="http://schemas.microsoft.com/office/powerpoint/2010/main" val="282506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indent="0">
              <a:buFont typeface="Calibri"/>
              <a:buNone/>
            </a:pPr>
            <a:endParaRPr lang="en-US" b="0" dirty="0">
              <a:latin typeface="+mn-lt"/>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298736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85750" indent="-285750">
              <a:buFont typeface="Calibri"/>
              <a:buChar cha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7</a:t>
            </a:fld>
            <a:endParaRPr lang="en-AU"/>
          </a:p>
        </p:txBody>
      </p:sp>
    </p:spTree>
    <p:extLst>
      <p:ext uri="{BB962C8B-B14F-4D97-AF65-F5344CB8AC3E}">
        <p14:creationId xmlns:p14="http://schemas.microsoft.com/office/powerpoint/2010/main" val="2985926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b="0" i="1" dirty="0">
              <a:ea typeface="Calibri"/>
              <a:cs typeface="Calibri"/>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232300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1959926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Grp="1" noRot="1" noChangeAspect="1" noMove="1" noResize="1" noEditPoints="1" noAdjustHandles="1" noChangeArrowheads="1" noChangeShapeType="1" noCrop="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0" y="14928"/>
            <a:ext cx="12199058" cy="6852171"/>
          </a:xfrm>
          <a:prstGeom prst="rect">
            <a:avLst/>
          </a:prstGeom>
        </p:spPr>
      </p:pic>
      <p:sp>
        <p:nvSpPr>
          <p:cNvPr id="9" name="TextBox 3">
            <a:extLst>
              <a:ext uri="{FF2B5EF4-FFF2-40B4-BE49-F238E27FC236}">
                <a16:creationId xmlns:a16="http://schemas.microsoft.com/office/drawing/2014/main" id="{CBB971FD-D847-BF4C-933A-802E03ED89A8}"/>
              </a:ext>
            </a:extLst>
          </p:cNvPr>
          <p:cNvSpPr txBox="1">
            <a:spLocks noGrp="1" noRot="1" noMove="1" noResize="1" noEditPoints="1" noAdjustHandles="1" noChangeArrowheads="1" noChangeShapeType="1"/>
          </p:cNvSpPr>
          <p:nvPr userDrawn="1"/>
        </p:nvSpPr>
        <p:spPr>
          <a:xfrm>
            <a:off x="875420" y="1628800"/>
            <a:ext cx="10441160" cy="4478149"/>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spcBef>
                <a:spcPts val="1200"/>
              </a:spcBef>
            </a:pPr>
            <a:endParaRPr lang="en-AU" sz="1100" b="0" i="0">
              <a:solidFill>
                <a:schemeClr val="bg1"/>
              </a:solidFill>
              <a:effectLst/>
              <a:latin typeface="+mj-lt"/>
            </a:endParaRPr>
          </a:p>
          <a:p>
            <a:pPr algn="l">
              <a:spcBef>
                <a:spcPts val="1200"/>
              </a:spcBef>
            </a:pPr>
            <a:r>
              <a:rPr lang="en-AU" sz="1600" b="0" i="0">
                <a:solidFill>
                  <a:schemeClr val="bg1"/>
                </a:solidFill>
                <a:effectLst/>
                <a:latin typeface="+mj-lt"/>
              </a:rPr>
              <a:t>The University of Melbourne acknowledges the Traditional Owners of the unceded land on which we work, learn and live: the Wurundjeri Woi-wurrung and Bunurong peoples (Burnley, Fishermans Bend, Parkville, Southbank and Werribee campuses), the Yorta Yorta Nation (Dookie and Shepparton campuses), and the Dja Dja Wurrung people (Creswick campus).</a:t>
            </a:r>
          </a:p>
          <a:p>
            <a:pPr algn="l">
              <a:spcBef>
                <a:spcPts val="1200"/>
              </a:spcBef>
            </a:pPr>
            <a:r>
              <a:rPr lang="en-AU" sz="1600" b="0" i="0">
                <a:solidFill>
                  <a:schemeClr val="bg1"/>
                </a:solidFill>
                <a:effectLst/>
                <a:latin typeface="+mj-lt"/>
              </a:rPr>
              <a:t>The University also acknowledges and is grateful to the Traditional Owners, Elders and Knowledge Holders of all Indigenous nations and clans who have been instrumental in our reconciliation journey.</a:t>
            </a:r>
          </a:p>
          <a:p>
            <a:pPr algn="l">
              <a:spcBef>
                <a:spcPts val="1200"/>
              </a:spcBef>
            </a:pPr>
            <a:r>
              <a:rPr lang="en-AU" sz="1600" b="0" i="0">
                <a:solidFill>
                  <a:schemeClr val="bg1"/>
                </a:solidFill>
                <a:effectLst/>
                <a:latin typeface="+mj-l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a:spcBef>
                <a:spcPts val="1200"/>
              </a:spcBef>
            </a:pPr>
            <a:r>
              <a:rPr lang="en-AU" sz="1600" b="0" i="0">
                <a:solidFill>
                  <a:schemeClr val="bg1"/>
                </a:solidFill>
                <a:effectLst/>
                <a:latin typeface="+mj-l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pPr algn="l">
              <a:spcBef>
                <a:spcPts val="1200"/>
              </a:spcBef>
            </a:pPr>
            <a:r>
              <a:rPr lang="en-AU" sz="1600" b="0" i="0">
                <a:solidFill>
                  <a:schemeClr val="bg1"/>
                </a:solidFill>
                <a:effectLst/>
                <a:latin typeface="+mj-lt"/>
              </a:rPr>
              <a:t>In making this Acknowledgment of Country we commit to respectful and responsible conduct towards all others according to the Traditional lores of this land, particularly at times of formal ceremony.</a:t>
            </a:r>
            <a:endParaRPr lang="en-AU" sz="1600">
              <a:solidFill>
                <a:schemeClr val="bg1"/>
              </a:solidFill>
              <a:latin typeface="+mj-lt"/>
            </a:endParaRPr>
          </a:p>
        </p:txBody>
      </p:sp>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26753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5151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306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Tree>
    <p:extLst>
      <p:ext uri="{BB962C8B-B14F-4D97-AF65-F5344CB8AC3E}">
        <p14:creationId xmlns:p14="http://schemas.microsoft.com/office/powerpoint/2010/main" val="715983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CAPS 2025</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256913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610721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73212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415485853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descr="People walking under a building&#10;&#10;Description automatically generated">
            <a:extLst>
              <a:ext uri="{FF2B5EF4-FFF2-40B4-BE49-F238E27FC236}">
                <a16:creationId xmlns:a16="http://schemas.microsoft.com/office/drawing/2014/main" id="{E7BA957F-097B-72FD-DF04-76077458E4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CAPS 2025</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755499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156874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descr="A person holding a piece of wood&#10;&#10;Description automatically generated">
            <a:extLst>
              <a:ext uri="{FF2B5EF4-FFF2-40B4-BE49-F238E27FC236}">
                <a16:creationId xmlns:a16="http://schemas.microsoft.com/office/drawing/2014/main" id="{94024269-2550-85C4-BE45-B706209E4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CAPS 2025</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732104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2350955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descr="A pencil and a piece of wood&#10;&#10;Description automatically generated">
            <a:extLst>
              <a:ext uri="{FF2B5EF4-FFF2-40B4-BE49-F238E27FC236}">
                <a16:creationId xmlns:a16="http://schemas.microsoft.com/office/drawing/2014/main" id="{65E1F172-EAEE-9E3C-B801-E4B9030BE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818045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15455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CAPS 2025</a:t>
            </a:r>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a:p>
        </p:txBody>
      </p:sp>
    </p:spTree>
    <p:extLst>
      <p:ext uri="{BB962C8B-B14F-4D97-AF65-F5344CB8AC3E}">
        <p14:creationId xmlns:p14="http://schemas.microsoft.com/office/powerpoint/2010/main" val="546547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3"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title</a:t>
            </a:r>
          </a:p>
          <a:p>
            <a:pPr lvl="1"/>
            <a:r>
              <a:rPr lang="en-AU" noProof="0"/>
              <a:t>Two</a:t>
            </a:r>
          </a:p>
          <a:p>
            <a:pPr lvl="2"/>
            <a:r>
              <a:rPr lang="en-AU" noProof="0"/>
              <a:t>Three</a:t>
            </a:r>
          </a:p>
          <a:p>
            <a:pPr lvl="8"/>
            <a:r>
              <a:rPr lang="en-AU" noProof="0"/>
              <a:t>four</a:t>
            </a:r>
          </a:p>
        </p:txBody>
      </p:sp>
      <p:sp>
        <p:nvSpPr>
          <p:cNvPr id="146" name="Text Placeholder 135">
            <a:extLst>
              <a:ext uri="{FF2B5EF4-FFF2-40B4-BE49-F238E27FC236}">
                <a16:creationId xmlns:a16="http://schemas.microsoft.com/office/drawing/2014/main" id="{56E7987E-D425-4641-A476-A2F2AFEFA92C}"/>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67" name="Group 4">
            <a:extLst>
              <a:ext uri="{FF2B5EF4-FFF2-40B4-BE49-F238E27FC236}">
                <a16:creationId xmlns:a16="http://schemas.microsoft.com/office/drawing/2014/main" id="{17413FA8-B926-4F79-BE67-4D826E059498}"/>
              </a:ext>
            </a:extLst>
          </p:cNvPr>
          <p:cNvGrpSpPr>
            <a:grpSpLocks noChangeAspect="1"/>
          </p:cNvGrpSpPr>
          <p:nvPr userDrawn="1"/>
        </p:nvGrpSpPr>
        <p:grpSpPr bwMode="auto">
          <a:xfrm>
            <a:off x="421066" y="453777"/>
            <a:ext cx="1662286" cy="1666547"/>
            <a:chOff x="2864" y="1181"/>
            <a:chExt cx="1952" cy="1957"/>
          </a:xfrm>
          <a:blipFill dpi="0" rotWithShape="1">
            <a:blip r:embed="rId2"/>
            <a:srcRect/>
            <a:stretch>
              <a:fillRect/>
            </a:stretch>
          </a:blipFill>
        </p:grpSpPr>
        <p:sp>
          <p:nvSpPr>
            <p:cNvPr id="68" name="AutoShape 3">
              <a:extLst>
                <a:ext uri="{FF2B5EF4-FFF2-40B4-BE49-F238E27FC236}">
                  <a16:creationId xmlns:a16="http://schemas.microsoft.com/office/drawing/2014/main" id="{67A0898D-5E9C-4ECA-8716-B27BD4E303A7}"/>
                </a:ext>
              </a:extLst>
            </p:cNvPr>
            <p:cNvSpPr>
              <a:spLocks noChangeAspect="1" noChangeArrowheads="1" noTextEdit="1"/>
            </p:cNvSpPr>
            <p:nvPr userDrawn="1"/>
          </p:nvSpPr>
          <p:spPr bwMode="auto">
            <a:xfrm>
              <a:off x="2864" y="1182"/>
              <a:ext cx="1952" cy="1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69" name="Rectangle 5">
              <a:extLst>
                <a:ext uri="{FF2B5EF4-FFF2-40B4-BE49-F238E27FC236}">
                  <a16:creationId xmlns:a16="http://schemas.microsoft.com/office/drawing/2014/main" id="{239A1E07-3A1C-41F5-92ED-8B3567E0FF12}"/>
                </a:ext>
              </a:extLst>
            </p:cNvPr>
            <p:cNvSpPr>
              <a:spLocks noChangeArrowheads="1"/>
            </p:cNvSpPr>
            <p:nvPr userDrawn="1"/>
          </p:nvSpPr>
          <p:spPr bwMode="auto">
            <a:xfrm>
              <a:off x="2865" y="1181"/>
              <a:ext cx="1950" cy="19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0" name="Freeform 6">
              <a:extLst>
                <a:ext uri="{FF2B5EF4-FFF2-40B4-BE49-F238E27FC236}">
                  <a16:creationId xmlns:a16="http://schemas.microsoft.com/office/drawing/2014/main" id="{E9D6C4A4-2B67-4288-817E-9A4BFFCA306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1" name="Freeform 7">
              <a:extLst>
                <a:ext uri="{FF2B5EF4-FFF2-40B4-BE49-F238E27FC236}">
                  <a16:creationId xmlns:a16="http://schemas.microsoft.com/office/drawing/2014/main" id="{6B8D6F90-2C6B-4628-AE61-C65FEE487816}"/>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2" name="Freeform 8">
              <a:extLst>
                <a:ext uri="{FF2B5EF4-FFF2-40B4-BE49-F238E27FC236}">
                  <a16:creationId xmlns:a16="http://schemas.microsoft.com/office/drawing/2014/main" id="{C0E4DAA6-41BC-4FB2-8CF3-65E9131F42E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3" name="Freeform 9">
              <a:extLst>
                <a:ext uri="{FF2B5EF4-FFF2-40B4-BE49-F238E27FC236}">
                  <a16:creationId xmlns:a16="http://schemas.microsoft.com/office/drawing/2014/main" id="{2474DAF8-D7A5-411C-A001-70D5A07D88EE}"/>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4" name="Freeform 10">
              <a:extLst>
                <a:ext uri="{FF2B5EF4-FFF2-40B4-BE49-F238E27FC236}">
                  <a16:creationId xmlns:a16="http://schemas.microsoft.com/office/drawing/2014/main" id="{06B8E519-0572-4B3F-9254-9C405ADACCD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5" name="Freeform 11">
              <a:extLst>
                <a:ext uri="{FF2B5EF4-FFF2-40B4-BE49-F238E27FC236}">
                  <a16:creationId xmlns:a16="http://schemas.microsoft.com/office/drawing/2014/main" id="{4DA47499-7EFA-44C7-93C9-40237E640F5E}"/>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6" name="Freeform 12">
              <a:extLst>
                <a:ext uri="{FF2B5EF4-FFF2-40B4-BE49-F238E27FC236}">
                  <a16:creationId xmlns:a16="http://schemas.microsoft.com/office/drawing/2014/main" id="{C8EA471D-6FAF-4C4F-B21D-814C5991B985}"/>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7" name="Freeform 13">
              <a:extLst>
                <a:ext uri="{FF2B5EF4-FFF2-40B4-BE49-F238E27FC236}">
                  <a16:creationId xmlns:a16="http://schemas.microsoft.com/office/drawing/2014/main" id="{BEC055FD-07C4-4F86-A926-EFFCD0E7041A}"/>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78" name="Freeform 14">
              <a:extLst>
                <a:ext uri="{FF2B5EF4-FFF2-40B4-BE49-F238E27FC236}">
                  <a16:creationId xmlns:a16="http://schemas.microsoft.com/office/drawing/2014/main" id="{DBC8C3F1-E782-4E33-8648-C0D9005D2F29}"/>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37" name="Freeform 15">
              <a:extLst>
                <a:ext uri="{FF2B5EF4-FFF2-40B4-BE49-F238E27FC236}">
                  <a16:creationId xmlns:a16="http://schemas.microsoft.com/office/drawing/2014/main" id="{511543D3-2D83-4FA7-A510-0D59ED4DFDA1}"/>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1" name="Freeform 16">
              <a:extLst>
                <a:ext uri="{FF2B5EF4-FFF2-40B4-BE49-F238E27FC236}">
                  <a16:creationId xmlns:a16="http://schemas.microsoft.com/office/drawing/2014/main" id="{5C99A006-6A36-4318-A0F6-FC763AF1FDD6}"/>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2" name="Freeform 17">
              <a:extLst>
                <a:ext uri="{FF2B5EF4-FFF2-40B4-BE49-F238E27FC236}">
                  <a16:creationId xmlns:a16="http://schemas.microsoft.com/office/drawing/2014/main" id="{D65C69B5-F055-4C41-976C-E6733BC98A10}"/>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3" name="Freeform 18">
              <a:extLst>
                <a:ext uri="{FF2B5EF4-FFF2-40B4-BE49-F238E27FC236}">
                  <a16:creationId xmlns:a16="http://schemas.microsoft.com/office/drawing/2014/main" id="{1A3177FB-A0BD-4B08-B181-14A829DF1BFF}"/>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4" name="Freeform 19">
              <a:extLst>
                <a:ext uri="{FF2B5EF4-FFF2-40B4-BE49-F238E27FC236}">
                  <a16:creationId xmlns:a16="http://schemas.microsoft.com/office/drawing/2014/main" id="{3528B336-8FBC-4C1E-B4B2-C99449F8E8B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5" name="Freeform 20">
              <a:extLst>
                <a:ext uri="{FF2B5EF4-FFF2-40B4-BE49-F238E27FC236}">
                  <a16:creationId xmlns:a16="http://schemas.microsoft.com/office/drawing/2014/main" id="{BD4F46C1-2FE6-44C8-A55E-45E98246F6D5}"/>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8" name="Rectangle 21">
              <a:extLst>
                <a:ext uri="{FF2B5EF4-FFF2-40B4-BE49-F238E27FC236}">
                  <a16:creationId xmlns:a16="http://schemas.microsoft.com/office/drawing/2014/main" id="{09DD4248-B5EF-40DF-AEE7-8BD9A8A7418A}"/>
                </a:ext>
              </a:extLst>
            </p:cNvPr>
            <p:cNvSpPr>
              <a:spLocks noChangeArrowheads="1"/>
            </p:cNvSpPr>
            <p:nvPr userDrawn="1"/>
          </p:nvSpPr>
          <p:spPr bwMode="auto">
            <a:xfrm>
              <a:off x="3108" y="2653"/>
              <a:ext cx="1477"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49" name="Freeform 22">
              <a:extLst>
                <a:ext uri="{FF2B5EF4-FFF2-40B4-BE49-F238E27FC236}">
                  <a16:creationId xmlns:a16="http://schemas.microsoft.com/office/drawing/2014/main" id="{0EF4CE3A-3112-407D-B00C-337ACD7FDA2F}"/>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0" name="Freeform 23">
              <a:extLst>
                <a:ext uri="{FF2B5EF4-FFF2-40B4-BE49-F238E27FC236}">
                  <a16:creationId xmlns:a16="http://schemas.microsoft.com/office/drawing/2014/main" id="{EEE8532D-E6E7-4BD0-9A45-58E8A1A93DC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1" name="Freeform 24">
              <a:extLst>
                <a:ext uri="{FF2B5EF4-FFF2-40B4-BE49-F238E27FC236}">
                  <a16:creationId xmlns:a16="http://schemas.microsoft.com/office/drawing/2014/main" id="{2B2B85B8-C753-425A-ACC5-3B2B2268FE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2" name="Freeform 25">
              <a:extLst>
                <a:ext uri="{FF2B5EF4-FFF2-40B4-BE49-F238E27FC236}">
                  <a16:creationId xmlns:a16="http://schemas.microsoft.com/office/drawing/2014/main" id="{023916B4-1AD7-4055-9353-DB438003EFC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3" name="Freeform 26">
              <a:extLst>
                <a:ext uri="{FF2B5EF4-FFF2-40B4-BE49-F238E27FC236}">
                  <a16:creationId xmlns:a16="http://schemas.microsoft.com/office/drawing/2014/main" id="{6D2086AF-BC95-4BE8-AB84-A66F4C80A6D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4" name="Freeform 27">
              <a:extLst>
                <a:ext uri="{FF2B5EF4-FFF2-40B4-BE49-F238E27FC236}">
                  <a16:creationId xmlns:a16="http://schemas.microsoft.com/office/drawing/2014/main" id="{E7A147C6-9FDA-4D95-A42A-92861D17D69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5" name="Freeform 28">
              <a:extLst>
                <a:ext uri="{FF2B5EF4-FFF2-40B4-BE49-F238E27FC236}">
                  <a16:creationId xmlns:a16="http://schemas.microsoft.com/office/drawing/2014/main" id="{45D5BF2A-EF85-417C-B03F-30CEAE118D7D}"/>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6" name="Freeform 29">
              <a:extLst>
                <a:ext uri="{FF2B5EF4-FFF2-40B4-BE49-F238E27FC236}">
                  <a16:creationId xmlns:a16="http://schemas.microsoft.com/office/drawing/2014/main" id="{795098EC-2ACB-4C39-AA2D-A12FF06BA72A}"/>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7" name="Freeform 30">
              <a:extLst>
                <a:ext uri="{FF2B5EF4-FFF2-40B4-BE49-F238E27FC236}">
                  <a16:creationId xmlns:a16="http://schemas.microsoft.com/office/drawing/2014/main" id="{447048D5-71A3-4A33-9E51-0388E2EC900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8" name="Freeform 31">
              <a:extLst>
                <a:ext uri="{FF2B5EF4-FFF2-40B4-BE49-F238E27FC236}">
                  <a16:creationId xmlns:a16="http://schemas.microsoft.com/office/drawing/2014/main" id="{5866A8C0-C096-47DA-9C8E-D82E74E47906}"/>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59" name="Freeform 32">
              <a:extLst>
                <a:ext uri="{FF2B5EF4-FFF2-40B4-BE49-F238E27FC236}">
                  <a16:creationId xmlns:a16="http://schemas.microsoft.com/office/drawing/2014/main" id="{4B91E936-1F6C-4BAE-9F8C-2A198926D735}"/>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0" name="Freeform 34">
              <a:extLst>
                <a:ext uri="{FF2B5EF4-FFF2-40B4-BE49-F238E27FC236}">
                  <a16:creationId xmlns:a16="http://schemas.microsoft.com/office/drawing/2014/main" id="{88823701-A9F3-4323-AD0C-A2AD4BE0B93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1" name="Freeform 35">
              <a:extLst>
                <a:ext uri="{FF2B5EF4-FFF2-40B4-BE49-F238E27FC236}">
                  <a16:creationId xmlns:a16="http://schemas.microsoft.com/office/drawing/2014/main" id="{C495104A-F915-4B0C-961E-EF42EEA3C8FB}"/>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2" name="Freeform 36">
              <a:extLst>
                <a:ext uri="{FF2B5EF4-FFF2-40B4-BE49-F238E27FC236}">
                  <a16:creationId xmlns:a16="http://schemas.microsoft.com/office/drawing/2014/main" id="{6A51DB3B-303A-4D1F-A5E4-A76D700245E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3" name="Freeform 37">
              <a:extLst>
                <a:ext uri="{FF2B5EF4-FFF2-40B4-BE49-F238E27FC236}">
                  <a16:creationId xmlns:a16="http://schemas.microsoft.com/office/drawing/2014/main" id="{E2E2D34A-EEA4-4A9C-81F3-B794F5CEFE15}"/>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4" name="Freeform 38">
              <a:extLst>
                <a:ext uri="{FF2B5EF4-FFF2-40B4-BE49-F238E27FC236}">
                  <a16:creationId xmlns:a16="http://schemas.microsoft.com/office/drawing/2014/main" id="{8B3BECFC-710D-46F1-96FF-B5371F927C1D}"/>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5" name="Freeform 39">
              <a:extLst>
                <a:ext uri="{FF2B5EF4-FFF2-40B4-BE49-F238E27FC236}">
                  <a16:creationId xmlns:a16="http://schemas.microsoft.com/office/drawing/2014/main" id="{90665531-8DF2-4759-B8DB-FEF6D91D48E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6" name="Freeform 40">
              <a:extLst>
                <a:ext uri="{FF2B5EF4-FFF2-40B4-BE49-F238E27FC236}">
                  <a16:creationId xmlns:a16="http://schemas.microsoft.com/office/drawing/2014/main" id="{26F566F5-E589-4F94-81DD-DD2CA39F855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7" name="Freeform 41">
              <a:extLst>
                <a:ext uri="{FF2B5EF4-FFF2-40B4-BE49-F238E27FC236}">
                  <a16:creationId xmlns:a16="http://schemas.microsoft.com/office/drawing/2014/main" id="{AD2F1B90-FBA5-468A-ADE5-6AF4A8487097}"/>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8" name="Freeform 42">
              <a:extLst>
                <a:ext uri="{FF2B5EF4-FFF2-40B4-BE49-F238E27FC236}">
                  <a16:creationId xmlns:a16="http://schemas.microsoft.com/office/drawing/2014/main" id="{2FD588FF-B434-4865-9645-F295045E86D6}"/>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69" name="Freeform 43">
              <a:extLst>
                <a:ext uri="{FF2B5EF4-FFF2-40B4-BE49-F238E27FC236}">
                  <a16:creationId xmlns:a16="http://schemas.microsoft.com/office/drawing/2014/main" id="{19302DA6-B22F-4EF5-A69A-ABD9063A84FF}"/>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0" name="Freeform 44">
              <a:extLst>
                <a:ext uri="{FF2B5EF4-FFF2-40B4-BE49-F238E27FC236}">
                  <a16:creationId xmlns:a16="http://schemas.microsoft.com/office/drawing/2014/main" id="{FE7EC85F-4555-4FCA-8CCD-19C42F488E4D}"/>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1" name="Freeform 45">
              <a:extLst>
                <a:ext uri="{FF2B5EF4-FFF2-40B4-BE49-F238E27FC236}">
                  <a16:creationId xmlns:a16="http://schemas.microsoft.com/office/drawing/2014/main" id="{1962168F-4DE0-46A6-8EFD-C4A1BA3751F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2" name="Freeform 46">
              <a:extLst>
                <a:ext uri="{FF2B5EF4-FFF2-40B4-BE49-F238E27FC236}">
                  <a16:creationId xmlns:a16="http://schemas.microsoft.com/office/drawing/2014/main" id="{7B9E10B1-1CAA-4E4C-B256-1BA034A2926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3" name="Freeform 47">
              <a:extLst>
                <a:ext uri="{FF2B5EF4-FFF2-40B4-BE49-F238E27FC236}">
                  <a16:creationId xmlns:a16="http://schemas.microsoft.com/office/drawing/2014/main" id="{A8D8148A-C053-4A37-844E-75EF04169079}"/>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4" name="Freeform 48">
              <a:extLst>
                <a:ext uri="{FF2B5EF4-FFF2-40B4-BE49-F238E27FC236}">
                  <a16:creationId xmlns:a16="http://schemas.microsoft.com/office/drawing/2014/main" id="{A20CEF9E-743B-4F98-9FF0-EBBBC4FEB2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5" name="Freeform 49">
              <a:extLst>
                <a:ext uri="{FF2B5EF4-FFF2-40B4-BE49-F238E27FC236}">
                  <a16:creationId xmlns:a16="http://schemas.microsoft.com/office/drawing/2014/main" id="{B790B20E-FD43-462D-8007-EC2B15D8FCF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6" name="Freeform 50">
              <a:extLst>
                <a:ext uri="{FF2B5EF4-FFF2-40B4-BE49-F238E27FC236}">
                  <a16:creationId xmlns:a16="http://schemas.microsoft.com/office/drawing/2014/main" id="{3DCCF01C-7444-4B23-BDF1-D8027642EA28}"/>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7" name="Freeform 51">
              <a:extLst>
                <a:ext uri="{FF2B5EF4-FFF2-40B4-BE49-F238E27FC236}">
                  <a16:creationId xmlns:a16="http://schemas.microsoft.com/office/drawing/2014/main" id="{9C1F7A58-7A43-4EF6-8310-FC2223E3491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8" name="Freeform 52">
              <a:extLst>
                <a:ext uri="{FF2B5EF4-FFF2-40B4-BE49-F238E27FC236}">
                  <a16:creationId xmlns:a16="http://schemas.microsoft.com/office/drawing/2014/main" id="{CFADC32E-9FC7-4E6E-842D-E7A407A371B4}"/>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79" name="Freeform 53">
              <a:extLst>
                <a:ext uri="{FF2B5EF4-FFF2-40B4-BE49-F238E27FC236}">
                  <a16:creationId xmlns:a16="http://schemas.microsoft.com/office/drawing/2014/main" id="{D5B27FA2-8D3C-408A-9480-A049E6D384D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0" name="Freeform 54">
              <a:extLst>
                <a:ext uri="{FF2B5EF4-FFF2-40B4-BE49-F238E27FC236}">
                  <a16:creationId xmlns:a16="http://schemas.microsoft.com/office/drawing/2014/main" id="{1FE7A3D8-FB06-4617-BFC5-9D2DCCA8ABF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1" name="Freeform 55">
              <a:extLst>
                <a:ext uri="{FF2B5EF4-FFF2-40B4-BE49-F238E27FC236}">
                  <a16:creationId xmlns:a16="http://schemas.microsoft.com/office/drawing/2014/main" id="{465E4A38-A19E-4A38-8E8A-A82D12FA566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2" name="Freeform 56">
              <a:extLst>
                <a:ext uri="{FF2B5EF4-FFF2-40B4-BE49-F238E27FC236}">
                  <a16:creationId xmlns:a16="http://schemas.microsoft.com/office/drawing/2014/main" id="{A1F24538-62EE-43F6-AFF0-9E5AC6235F23}"/>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3" name="Freeform 57">
              <a:extLst>
                <a:ext uri="{FF2B5EF4-FFF2-40B4-BE49-F238E27FC236}">
                  <a16:creationId xmlns:a16="http://schemas.microsoft.com/office/drawing/2014/main" id="{E45D68DF-3FB9-4397-9E42-B8F0FD2CBC41}"/>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4" name="Freeform 58">
              <a:extLst>
                <a:ext uri="{FF2B5EF4-FFF2-40B4-BE49-F238E27FC236}">
                  <a16:creationId xmlns:a16="http://schemas.microsoft.com/office/drawing/2014/main" id="{A559BEA7-D8F9-48FE-8B9C-D2CC236311E5}"/>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5" name="Freeform 59">
              <a:extLst>
                <a:ext uri="{FF2B5EF4-FFF2-40B4-BE49-F238E27FC236}">
                  <a16:creationId xmlns:a16="http://schemas.microsoft.com/office/drawing/2014/main" id="{00C3857F-D388-4662-B791-624CEA2D4E4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6" name="Freeform 60">
              <a:extLst>
                <a:ext uri="{FF2B5EF4-FFF2-40B4-BE49-F238E27FC236}">
                  <a16:creationId xmlns:a16="http://schemas.microsoft.com/office/drawing/2014/main" id="{509EDC47-72F4-4A73-A0DC-EFEEA7F78BF5}"/>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7" name="Freeform 61">
              <a:extLst>
                <a:ext uri="{FF2B5EF4-FFF2-40B4-BE49-F238E27FC236}">
                  <a16:creationId xmlns:a16="http://schemas.microsoft.com/office/drawing/2014/main" id="{82FD3E03-FA3C-47B4-A46E-1FDBD51C45CF}"/>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sp>
          <p:nvSpPr>
            <p:cNvPr id="188" name="Freeform 62">
              <a:extLst>
                <a:ext uri="{FF2B5EF4-FFF2-40B4-BE49-F238E27FC236}">
                  <a16:creationId xmlns:a16="http://schemas.microsoft.com/office/drawing/2014/main" id="{B71695B0-B6B0-40D5-8FAF-58EC726C64E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noProof="0"/>
            </a:p>
          </p:txBody>
        </p:sp>
      </p:grpSp>
      <p:sp>
        <p:nvSpPr>
          <p:cNvPr id="66" name="Picture Placeholder 138">
            <a:extLst>
              <a:ext uri="{FF2B5EF4-FFF2-40B4-BE49-F238E27FC236}">
                <a16:creationId xmlns:a16="http://schemas.microsoft.com/office/drawing/2014/main" id="{F66FA02B-43F8-442C-A7E5-0D31D41E9CEF}"/>
              </a:ext>
            </a:extLst>
          </p:cNvPr>
          <p:cNvSpPr>
            <a:spLocks noGrp="1"/>
          </p:cNvSpPr>
          <p:nvPr>
            <p:ph type="pic" sz="quarter" idx="13" hasCustomPrompt="1"/>
          </p:nvPr>
        </p:nvSpPr>
        <p:spPr>
          <a:xfrm>
            <a:off x="6272241" y="1030147"/>
            <a:ext cx="5919758" cy="5825419"/>
          </a:xfrm>
          <a:custGeom>
            <a:avLst/>
            <a:gdLst>
              <a:gd name="connsiteX0" fmla="*/ 5919758 w 5919758"/>
              <a:gd name="connsiteY0" fmla="*/ 0 h 5825419"/>
              <a:gd name="connsiteX1" fmla="*/ 5919758 w 5919758"/>
              <a:gd name="connsiteY1" fmla="*/ 5825419 h 5825419"/>
              <a:gd name="connsiteX2" fmla="*/ 1120273 w 5919758"/>
              <a:gd name="connsiteY2" fmla="*/ 5825419 h 5825419"/>
              <a:gd name="connsiteX3" fmla="*/ 0 w 5919758"/>
              <a:gd name="connsiteY3" fmla="*/ 1588036 h 5825419"/>
            </a:gdLst>
            <a:ahLst/>
            <a:cxnLst>
              <a:cxn ang="0">
                <a:pos x="connsiteX0" y="connsiteY0"/>
              </a:cxn>
              <a:cxn ang="0">
                <a:pos x="connsiteX1" y="connsiteY1"/>
              </a:cxn>
              <a:cxn ang="0">
                <a:pos x="connsiteX2" y="connsiteY2"/>
              </a:cxn>
              <a:cxn ang="0">
                <a:pos x="connsiteX3" y="connsiteY3"/>
              </a:cxn>
            </a:cxnLst>
            <a:rect l="l" t="t" r="r" b="b"/>
            <a:pathLst>
              <a:path w="5919758" h="5825419">
                <a:moveTo>
                  <a:pt x="5919758" y="0"/>
                </a:moveTo>
                <a:lnTo>
                  <a:pt x="5919758" y="5825419"/>
                </a:lnTo>
                <a:lnTo>
                  <a:pt x="1120273" y="5825419"/>
                </a:lnTo>
                <a:lnTo>
                  <a:pt x="0" y="1588036"/>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a:t>Click central icon to add picture or pattern</a:t>
            </a:r>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500063" y="5394937"/>
            <a:ext cx="4772202"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Tree>
    <p:extLst>
      <p:ext uri="{BB962C8B-B14F-4D97-AF65-F5344CB8AC3E}">
        <p14:creationId xmlns:p14="http://schemas.microsoft.com/office/powerpoint/2010/main" val="1738815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Title and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6" y="1532415"/>
            <a:ext cx="11408409"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r>
              <a:rPr lang="en-AU" noProof="0"/>
              <a:t>CAPS 2025</a:t>
            </a:r>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33293478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5" name="Picture Placeholder 74">
            <a:extLst>
              <a:ext uri="{FF2B5EF4-FFF2-40B4-BE49-F238E27FC236}">
                <a16:creationId xmlns:a16="http://schemas.microsoft.com/office/drawing/2014/main" id="{3E2304DD-D55D-458E-8153-0D330BDFEFF8}"/>
              </a:ext>
            </a:extLst>
          </p:cNvPr>
          <p:cNvSpPr>
            <a:spLocks noGrp="1"/>
          </p:cNvSpPr>
          <p:nvPr>
            <p:ph type="pic" sz="quarter" idx="13"/>
          </p:nvPr>
        </p:nvSpPr>
        <p:spPr>
          <a:xfrm>
            <a:off x="1" y="1"/>
            <a:ext cx="6538648" cy="6857998"/>
          </a:xfrm>
          <a:solidFill>
            <a:schemeClr val="bg1">
              <a:lumMod val="85000"/>
            </a:schemeClr>
          </a:solidFill>
        </p:spPr>
        <p:txBody>
          <a:bodyPr lIns="360000" tIns="360000" rIns="720000" bIns="360000">
            <a:normAutofit/>
          </a:bodyPr>
          <a:lstStyle>
            <a:lvl1pPr algn="r">
              <a:defRPr sz="1600">
                <a:solidFill>
                  <a:schemeClr val="tx1">
                    <a:lumMod val="50000"/>
                    <a:lumOff val="50000"/>
                  </a:schemeClr>
                </a:solidFill>
              </a:defRPr>
            </a:lvl1pPr>
          </a:lstStyle>
          <a:p>
            <a:r>
              <a:rPr lang="en-GB" noProof="0"/>
              <a:t>Click icon to add picture</a:t>
            </a:r>
            <a:endParaRPr lang="en-AU" noProof="0"/>
          </a:p>
        </p:txBody>
      </p:sp>
      <p:sp>
        <p:nvSpPr>
          <p:cNvPr id="5" name="AutoShape 3">
            <a:extLst>
              <a:ext uri="{FF2B5EF4-FFF2-40B4-BE49-F238E27FC236}">
                <a16:creationId xmlns:a16="http://schemas.microsoft.com/office/drawing/2014/main" id="{1BB3B2C9-CFDB-4AF2-BE63-E2AF8B0E7505}"/>
              </a:ext>
            </a:extLst>
          </p:cNvPr>
          <p:cNvSpPr>
            <a:spLocks noChangeAspect="1" noChangeArrowheads="1" noTextEdit="1"/>
          </p:cNvSpPr>
          <p:nvPr userDrawn="1"/>
        </p:nvSpPr>
        <p:spPr bwMode="auto">
          <a:xfrm>
            <a:off x="4814888" y="0"/>
            <a:ext cx="738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137" name="Text Placeholder 135">
            <a:extLst>
              <a:ext uri="{FF2B5EF4-FFF2-40B4-BE49-F238E27FC236}">
                <a16:creationId xmlns:a16="http://schemas.microsoft.com/office/drawing/2014/main" id="{081B6B67-7D18-4A84-A9C8-F8EB715A3FB3}"/>
              </a:ext>
            </a:extLst>
          </p:cNvPr>
          <p:cNvSpPr>
            <a:spLocks noGrp="1"/>
          </p:cNvSpPr>
          <p:nvPr>
            <p:ph type="body" sz="quarter" idx="14" hasCustomPrompt="1"/>
          </p:nvPr>
        </p:nvSpPr>
        <p:spPr>
          <a:xfrm>
            <a:off x="607255" y="616633"/>
            <a:ext cx="1260000" cy="1260000"/>
          </a:xfrm>
          <a:blipFill dpi="0" rotWithShape="1">
            <a:blip r:embed="rId2"/>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
        <p:nvSpPr>
          <p:cNvPr id="10" name="AutoShape 7">
            <a:extLst>
              <a:ext uri="{FF2B5EF4-FFF2-40B4-BE49-F238E27FC236}">
                <a16:creationId xmlns:a16="http://schemas.microsoft.com/office/drawing/2014/main" id="{768AD39D-5774-4D47-839D-1B36BB540E37}"/>
              </a:ext>
            </a:extLst>
          </p:cNvPr>
          <p:cNvSpPr>
            <a:spLocks noChangeAspect="1" noChangeArrowheads="1" noTextEdit="1"/>
          </p:cNvSpPr>
          <p:nvPr userDrawn="1"/>
        </p:nvSpPr>
        <p:spPr bwMode="auto">
          <a:xfrm>
            <a:off x="4262967" y="1167579"/>
            <a:ext cx="45497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Subtitle 21">
            <a:extLst>
              <a:ext uri="{FF2B5EF4-FFF2-40B4-BE49-F238E27FC236}">
                <a16:creationId xmlns:a16="http://schemas.microsoft.com/office/drawing/2014/main" id="{8342C053-5A99-403F-B0F2-E86B39C4B7D3}"/>
              </a:ext>
            </a:extLst>
          </p:cNvPr>
          <p:cNvSpPr>
            <a:spLocks noGrp="1"/>
          </p:cNvSpPr>
          <p:nvPr>
            <p:ph type="subTitle" idx="1" hasCustomPrompt="1"/>
          </p:nvPr>
        </p:nvSpPr>
        <p:spPr>
          <a:xfrm>
            <a:off x="4774179" y="0"/>
            <a:ext cx="7417821" cy="6879660"/>
          </a:xfrm>
          <a:custGeom>
            <a:avLst/>
            <a:gdLst>
              <a:gd name="connsiteX0" fmla="*/ 1033462 w 4551363"/>
              <a:gd name="connsiteY0" fmla="*/ 0 h 4221163"/>
              <a:gd name="connsiteX1" fmla="*/ 4551363 w 4551363"/>
              <a:gd name="connsiteY1" fmla="*/ 0 h 4221163"/>
              <a:gd name="connsiteX2" fmla="*/ 4551363 w 4551363"/>
              <a:gd name="connsiteY2" fmla="*/ 4221163 h 4221163"/>
              <a:gd name="connsiteX3" fmla="*/ 1033462 w 4551363"/>
              <a:gd name="connsiteY3" fmla="*/ 4221163 h 4221163"/>
              <a:gd name="connsiteX4" fmla="*/ 0 w 4551363"/>
              <a:gd name="connsiteY4" fmla="*/ 3949701 h 422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363" h="4221163">
                <a:moveTo>
                  <a:pt x="1033462" y="0"/>
                </a:moveTo>
                <a:lnTo>
                  <a:pt x="4551363" y="0"/>
                </a:lnTo>
                <a:lnTo>
                  <a:pt x="4551363" y="4221163"/>
                </a:lnTo>
                <a:lnTo>
                  <a:pt x="1033462" y="4221163"/>
                </a:lnTo>
                <a:lnTo>
                  <a:pt x="0" y="3949701"/>
                </a:lnTo>
                <a:close/>
              </a:path>
            </a:pathLst>
          </a:custGeom>
          <a:solidFill>
            <a:schemeClr val="tx2"/>
          </a:solidFill>
        </p:spPr>
        <p:txBody>
          <a:bodyPr wrap="square" lIns="2304000" tIns="2700000" rIns="720000" bIns="18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a:t>Click to add Divider slide title</a:t>
            </a:r>
          </a:p>
          <a:p>
            <a:pPr lvl="1"/>
            <a:r>
              <a:rPr lang="en-AU" noProof="0"/>
              <a:t>Two</a:t>
            </a:r>
          </a:p>
          <a:p>
            <a:pPr lvl="2"/>
            <a:r>
              <a:rPr lang="en-AU" noProof="0"/>
              <a:t>Three</a:t>
            </a:r>
          </a:p>
          <a:p>
            <a:pPr lvl="8"/>
            <a:r>
              <a:rPr lang="en-AU" noProof="0"/>
              <a:t>four</a:t>
            </a:r>
          </a:p>
        </p:txBody>
      </p:sp>
      <p:sp>
        <p:nvSpPr>
          <p:cNvPr id="25" name="Text Placeholder 140">
            <a:extLst>
              <a:ext uri="{FF2B5EF4-FFF2-40B4-BE49-F238E27FC236}">
                <a16:creationId xmlns:a16="http://schemas.microsoft.com/office/drawing/2014/main" id="{1E7CA0C9-C706-491C-A6A8-FDB0B12A2176}"/>
              </a:ext>
            </a:extLst>
          </p:cNvPr>
          <p:cNvSpPr>
            <a:spLocks noGrp="1"/>
          </p:cNvSpPr>
          <p:nvPr>
            <p:ph type="body" sz="quarter" idx="17" hasCustomPrompt="1"/>
          </p:nvPr>
        </p:nvSpPr>
        <p:spPr>
          <a:xfrm>
            <a:off x="500063" y="5394937"/>
            <a:ext cx="2782490" cy="707231"/>
          </a:xfrm>
        </p:spPr>
        <p:txBody>
          <a:bodyPr>
            <a:no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1" name="Text Placeholder 135">
            <a:extLst>
              <a:ext uri="{FF2B5EF4-FFF2-40B4-BE49-F238E27FC236}">
                <a16:creationId xmlns:a16="http://schemas.microsoft.com/office/drawing/2014/main" id="{17A51544-3ECD-4ABC-8447-3699A67ACCCD}"/>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spTree>
    <p:extLst>
      <p:ext uri="{BB962C8B-B14F-4D97-AF65-F5344CB8AC3E}">
        <p14:creationId xmlns:p14="http://schemas.microsoft.com/office/powerpoint/2010/main" val="1666193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7"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r>
              <a:rPr lang="en-AU" noProof="0"/>
              <a:t>CAPS 2025</a:t>
            </a:r>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6324765"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1049135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6C5FD4-26B4-4C9F-9FC8-80D375B3C3A3}"/>
              </a:ext>
            </a:extLst>
          </p:cNvPr>
          <p:cNvSpPr>
            <a:spLocks noGrp="1"/>
          </p:cNvSpPr>
          <p:nvPr>
            <p:ph type="sldNum" sz="quarter" idx="12"/>
          </p:nvPr>
        </p:nvSpPr>
        <p:spPr/>
        <p:txBody>
          <a:bodyPr/>
          <a:lstStyle/>
          <a:p>
            <a:fld id="{DC22DD25-61AE-413C-B4D2-EF2365C9B2E1}" type="slidenum">
              <a:rPr lang="en-AU" smtClean="0"/>
              <a:t>‹#›</a:t>
            </a:fld>
            <a:endParaRPr lang="en-AU"/>
          </a:p>
        </p:txBody>
      </p:sp>
      <p:sp>
        <p:nvSpPr>
          <p:cNvPr id="64" name="Title 63">
            <a:extLst>
              <a:ext uri="{FF2B5EF4-FFF2-40B4-BE49-F238E27FC236}">
                <a16:creationId xmlns:a16="http://schemas.microsoft.com/office/drawing/2014/main" id="{6588F683-12EB-403B-8215-D3E833481636}"/>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1791218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a:t>Page [</a:t>
            </a:r>
            <a:fld id="{29D5CE74-914C-4689-99FC-1AEF49CE2B47}" type="slidenum">
              <a:rPr smtClean="0"/>
              <a:pPr/>
              <a:t>‹#›</a:t>
            </a:fld>
            <a:r>
              <a:t>]</a:t>
            </a:r>
            <a:endParaRPr lang="en-AU"/>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a:t>CAPS 2025</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7"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4" r:id="rId4"/>
    <p:sldLayoutId id="2147483726" r:id="rId5"/>
    <p:sldLayoutId id="2147483727" r:id="rId6"/>
    <p:sldLayoutId id="2147483728" r:id="rId7"/>
    <p:sldLayoutId id="2147483729" r:id="rId8"/>
    <p:sldLayoutId id="2147483730" r:id="rId9"/>
    <p:sldLayoutId id="2147483731" r:id="rId10"/>
    <p:sldLayoutId id="2147483682" r:id="rId11"/>
    <p:sldLayoutId id="2147483732" r:id="rId12"/>
    <p:sldLayoutId id="2147483733" r:id="rId13"/>
    <p:sldLayoutId id="2147483718" r:id="rId14"/>
    <p:sldLayoutId id="2147483719" r:id="rId15"/>
    <p:sldLayoutId id="2147483721" r:id="rId16"/>
    <p:sldLayoutId id="2147483777" r:id="rId17"/>
    <p:sldLayoutId id="2147483659" r:id="rId18"/>
    <p:sldLayoutId id="2147483720" r:id="rId19"/>
    <p:sldLayoutId id="2147483773" r:id="rId20"/>
    <p:sldLayoutId id="2147483710" r:id="rId21"/>
    <p:sldLayoutId id="2147483711" r:id="rId22"/>
    <p:sldLayoutId id="2147483734" r:id="rId23"/>
    <p:sldLayoutId id="2147483655" r:id="rId24"/>
    <p:sldLayoutId id="2147483742" r:id="rId25"/>
    <p:sldLayoutId id="2147483736" r:id="rId26"/>
    <p:sldLayoutId id="2147483738" r:id="rId27"/>
    <p:sldLayoutId id="2147483739" r:id="rId28"/>
    <p:sldLayoutId id="2147483740"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74" r:id="rId52"/>
    <p:sldLayoutId id="2147483775" r:id="rId53"/>
    <p:sldLayoutId id="2147483776" r:id="rId54"/>
    <p:sldLayoutId id="2147483768" r:id="rId55"/>
    <p:sldLayoutId id="2147483778" r:id="rId56"/>
    <p:sldLayoutId id="2147483770" r:id="rId57"/>
    <p:sldLayoutId id="2147483771" r:id="rId58"/>
    <p:sldLayoutId id="2147483772" r:id="rId59"/>
    <p:sldLayoutId id="2147483654" r:id="rId60"/>
    <p:sldLayoutId id="2147483779" r:id="rId61"/>
    <p:sldLayoutId id="2147483780" r:id="rId62"/>
    <p:sldLayoutId id="2147483781" r:id="rId63"/>
    <p:sldLayoutId id="2147483782" r:id="rId64"/>
    <p:sldLayoutId id="2147483783" r:id="rId65"/>
  </p:sldLayoutIdLst>
  <p:hf sldNum="0" hdr="0" ft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mailto:student-enrichment@lists.unimelb.edu.a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36.png"/><Relationship Id="rId5" Type="http://schemas.microsoft.com/office/2007/relationships/media" Target="../media/media3.wav"/><Relationship Id="rId10" Type="http://schemas.openxmlformats.org/officeDocument/2006/relationships/notesSlide" Target="../notesSlides/notesSlide9.xml"/><Relationship Id="rId4" Type="http://schemas.openxmlformats.org/officeDocument/2006/relationships/audio" Target="../media/media2.wav"/><Relationship Id="rId9"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BB6B12-4B53-97F5-8383-CBEC7753547F}"/>
              </a:ext>
            </a:extLst>
          </p:cNvPr>
          <p:cNvSpPr>
            <a:spLocks noGrp="1"/>
          </p:cNvSpPr>
          <p:nvPr>
            <p:ph type="title"/>
          </p:nvPr>
        </p:nvSpPr>
        <p:spPr>
          <a:xfrm>
            <a:off x="459900" y="465893"/>
            <a:ext cx="11727064" cy="3158061"/>
          </a:xfrm>
        </p:spPr>
        <p:txBody>
          <a:bodyPr/>
          <a:lstStyle/>
          <a:p>
            <a:r>
              <a:rPr lang="en-GB" sz="3000" dirty="0"/>
              <a:t>Navigating ADHD Together student support group:</a:t>
            </a:r>
            <a:endParaRPr lang="en-AU" sz="3000" dirty="0"/>
          </a:p>
        </p:txBody>
      </p:sp>
      <p:sp>
        <p:nvSpPr>
          <p:cNvPr id="2" name="Text Placeholder 1">
            <a:extLst>
              <a:ext uri="{FF2B5EF4-FFF2-40B4-BE49-F238E27FC236}">
                <a16:creationId xmlns:a16="http://schemas.microsoft.com/office/drawing/2014/main" id="{D6BEEFF5-5B98-832A-CE92-8A8CAC055B9E}"/>
              </a:ext>
            </a:extLst>
          </p:cNvPr>
          <p:cNvSpPr>
            <a:spLocks noGrp="1"/>
          </p:cNvSpPr>
          <p:nvPr>
            <p:ph type="body" sz="quarter" idx="18"/>
          </p:nvPr>
        </p:nvSpPr>
        <p:spPr>
          <a:xfrm>
            <a:off x="455328" y="3614901"/>
            <a:ext cx="12010991" cy="2575376"/>
          </a:xfrm>
        </p:spPr>
        <p:txBody>
          <a:bodyPr/>
          <a:lstStyle/>
          <a:p>
            <a:pPr algn="l"/>
            <a:r>
              <a:rPr lang="en-AU" sz="2400" dirty="0">
                <a:latin typeface="Arial Narrow"/>
                <a:cs typeface="Arial"/>
              </a:rPr>
              <a:t>Counselling and Psychological Services (CAPS)</a:t>
            </a:r>
          </a:p>
          <a:p>
            <a:pPr algn="l"/>
            <a:endParaRPr lang="en-AU" sz="2200" b="1" dirty="0">
              <a:latin typeface="Arial Narrow"/>
              <a:cs typeface="Arial"/>
            </a:endParaRPr>
          </a:p>
          <a:p>
            <a:pPr algn="l"/>
            <a:r>
              <a:rPr lang="en-AU" sz="2200" b="1" dirty="0">
                <a:latin typeface="Arial Narrow"/>
                <a:cs typeface="Arial"/>
              </a:rPr>
              <a:t>Presenters:</a:t>
            </a:r>
          </a:p>
          <a:p>
            <a:pPr algn="l"/>
            <a:r>
              <a:rPr lang="en-AU" sz="2200" dirty="0">
                <a:latin typeface="Arial Narrow"/>
                <a:cs typeface="Arial"/>
              </a:rPr>
              <a:t>Dr Bridget Moller – Clinical Psychologist, CAPS Counsellor &amp; Group Lead/Facilitator</a:t>
            </a:r>
            <a:br>
              <a:rPr lang="en-AU" sz="2200" dirty="0">
                <a:latin typeface="Arial Narrow" panose="020B0606020202030204" pitchFamily="34" charset="0"/>
              </a:rPr>
            </a:br>
            <a:r>
              <a:rPr lang="en-AU" sz="2200" dirty="0">
                <a:latin typeface="Arial Narrow"/>
                <a:cs typeface="Arial"/>
              </a:rPr>
              <a:t>Rebecca Gomo – Clinical Psychologist, CAPS Counsellor &amp; Group Program Coordinator </a:t>
            </a:r>
          </a:p>
          <a:p>
            <a:pPr algn="l"/>
            <a:endParaRPr lang="en-AU" sz="2200" dirty="0">
              <a:latin typeface="Arial Narrow"/>
              <a:cs typeface="Arial"/>
            </a:endParaRPr>
          </a:p>
          <a:p>
            <a:pPr algn="l"/>
            <a:r>
              <a:rPr lang="en-AU" sz="2200" b="1" dirty="0">
                <a:latin typeface="Arial Narrow"/>
                <a:cs typeface="Arial"/>
              </a:rPr>
              <a:t>Co Author:</a:t>
            </a:r>
          </a:p>
          <a:p>
            <a:pPr algn="l"/>
            <a:r>
              <a:rPr lang="en-AU" sz="2200" dirty="0">
                <a:latin typeface="Arial Narrow"/>
                <a:cs typeface="Arial"/>
              </a:rPr>
              <a:t>Travis Addison – Clinical Psychology Registrar, CAPS Counsellor &amp; Group Facilitator</a:t>
            </a:r>
            <a:endParaRPr lang="en-AU" sz="2200" dirty="0">
              <a:latin typeface="Arial Narrow" panose="020B0606020202030204" pitchFamily="34" charset="0"/>
            </a:endParaRPr>
          </a:p>
        </p:txBody>
      </p:sp>
      <p:sp>
        <p:nvSpPr>
          <p:cNvPr id="4" name="TextBox 3">
            <a:extLst>
              <a:ext uri="{FF2B5EF4-FFF2-40B4-BE49-F238E27FC236}">
                <a16:creationId xmlns:a16="http://schemas.microsoft.com/office/drawing/2014/main" id="{1888E15C-5198-7844-9B39-685AF804A86A}"/>
              </a:ext>
            </a:extLst>
          </p:cNvPr>
          <p:cNvSpPr txBox="1"/>
          <p:nvPr/>
        </p:nvSpPr>
        <p:spPr>
          <a:xfrm>
            <a:off x="383399" y="2380869"/>
            <a:ext cx="11586826" cy="523220"/>
          </a:xfrm>
          <a:prstGeom prst="rect">
            <a:avLst/>
          </a:prstGeom>
          <a:noFill/>
        </p:spPr>
        <p:txBody>
          <a:bodyPr wrap="none" rtlCol="0">
            <a:spAutoFit/>
          </a:bodyPr>
          <a:lstStyle/>
          <a:p>
            <a:r>
              <a:rPr lang="en-GB" sz="2800" dirty="0">
                <a:solidFill>
                  <a:schemeClr val="bg1"/>
                </a:solidFill>
                <a:latin typeface="Arial Narrow" panose="020B0606020202030204" pitchFamily="34" charset="0"/>
              </a:rPr>
              <a:t>Key learnings and insights from the mental health professionals facilitating the program</a:t>
            </a:r>
            <a:endParaRPr lang="en-AU" sz="2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64332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6455-3E9A-5345-96B2-41C3A11BDDC9}"/>
              </a:ext>
            </a:extLst>
          </p:cNvPr>
          <p:cNvSpPr>
            <a:spLocks noGrp="1"/>
          </p:cNvSpPr>
          <p:nvPr>
            <p:ph type="title"/>
          </p:nvPr>
        </p:nvSpPr>
        <p:spPr>
          <a:xfrm>
            <a:off x="345600" y="342000"/>
            <a:ext cx="9695205" cy="531544"/>
          </a:xfrm>
        </p:spPr>
        <p:txBody>
          <a:bodyPr anchor="t">
            <a:normAutofit/>
          </a:bodyPr>
          <a:lstStyle/>
          <a:p>
            <a:r>
              <a:rPr lang="en-US"/>
              <a:t>Key takeaways and next steps</a:t>
            </a:r>
          </a:p>
        </p:txBody>
      </p:sp>
      <p:sp>
        <p:nvSpPr>
          <p:cNvPr id="11" name="Content Placeholder 1">
            <a:extLst>
              <a:ext uri="{FF2B5EF4-FFF2-40B4-BE49-F238E27FC236}">
                <a16:creationId xmlns:a16="http://schemas.microsoft.com/office/drawing/2014/main" id="{DB7B38F3-D2B5-396E-1EE5-BB87F5354954}"/>
              </a:ext>
            </a:extLst>
          </p:cNvPr>
          <p:cNvSpPr>
            <a:spLocks noGrp="1"/>
          </p:cNvSpPr>
          <p:nvPr>
            <p:ph sz="quarter" idx="14"/>
          </p:nvPr>
        </p:nvSpPr>
        <p:spPr>
          <a:xfrm>
            <a:off x="345600" y="1365662"/>
            <a:ext cx="5912695" cy="4777793"/>
          </a:xfrm>
        </p:spPr>
        <p:txBody>
          <a:bodyPr vert="horz" lIns="0" tIns="0" rIns="0" bIns="0" rtlCol="0" anchor="t">
            <a:noAutofit/>
          </a:bodyPr>
          <a:lstStyle/>
          <a:p>
            <a:r>
              <a:rPr lang="en-US" sz="2400" b="0" dirty="0">
                <a:cs typeface="Arial"/>
              </a:rPr>
              <a:t>Link: https://forms.office.com/r/vQimLzGjaP</a:t>
            </a:r>
          </a:p>
        </p:txBody>
      </p:sp>
      <p:pic>
        <p:nvPicPr>
          <p:cNvPr id="6" name="Picture 5" descr="A qr code linking to a digital form of a student survey on a student autism support group CAPS is developing: https://forms.office.com/r/vQimLzGjaP&#10;">
            <a:extLst>
              <a:ext uri="{FF2B5EF4-FFF2-40B4-BE49-F238E27FC236}">
                <a16:creationId xmlns:a16="http://schemas.microsoft.com/office/drawing/2014/main" id="{678B2668-36A9-4AAE-F8DA-F146E5677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202" y="1870255"/>
            <a:ext cx="4273200" cy="4273200"/>
          </a:xfrm>
          <a:prstGeom prst="rect">
            <a:avLst/>
          </a:prstGeom>
          <a:noFill/>
        </p:spPr>
      </p:pic>
    </p:spTree>
    <p:extLst>
      <p:ext uri="{BB962C8B-B14F-4D97-AF65-F5344CB8AC3E}">
        <p14:creationId xmlns:p14="http://schemas.microsoft.com/office/powerpoint/2010/main" val="41785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8CCD-E66F-85C7-D375-7C4684A014CF}"/>
              </a:ext>
            </a:extLst>
          </p:cNvPr>
          <p:cNvSpPr>
            <a:spLocks noGrp="1"/>
          </p:cNvSpPr>
          <p:nvPr>
            <p:ph type="title"/>
          </p:nvPr>
        </p:nvSpPr>
        <p:spPr>
          <a:xfrm>
            <a:off x="393726" y="183001"/>
            <a:ext cx="9695205" cy="531544"/>
          </a:xfrm>
        </p:spPr>
        <p:txBody>
          <a:bodyPr vert="horz" lIns="0" tIns="0" rIns="0" bIns="0" rtlCol="0" anchor="b">
            <a:noAutofit/>
          </a:bodyPr>
          <a:lstStyle/>
          <a:p>
            <a:r>
              <a:rPr lang="en-AU" dirty="0"/>
              <a:t>CAPS Website</a:t>
            </a:r>
          </a:p>
        </p:txBody>
      </p:sp>
      <p:grpSp>
        <p:nvGrpSpPr>
          <p:cNvPr id="6" name="Group 5" descr="Screenshot of CAPS website: https://services.unimelb.edu.au/counsel">
            <a:extLst>
              <a:ext uri="{FF2B5EF4-FFF2-40B4-BE49-F238E27FC236}">
                <a16:creationId xmlns:a16="http://schemas.microsoft.com/office/drawing/2014/main" id="{B68D7535-488C-F22A-8D37-C03DC0679027}"/>
              </a:ext>
            </a:extLst>
          </p:cNvPr>
          <p:cNvGrpSpPr/>
          <p:nvPr/>
        </p:nvGrpSpPr>
        <p:grpSpPr>
          <a:xfrm>
            <a:off x="2681421" y="897546"/>
            <a:ext cx="6462579" cy="5960454"/>
            <a:chOff x="2673442" y="0"/>
            <a:chExt cx="6634733" cy="6858000"/>
          </a:xfrm>
        </p:grpSpPr>
        <p:pic>
          <p:nvPicPr>
            <p:cNvPr id="9" name="Picture 8">
              <a:extLst>
                <a:ext uri="{FF2B5EF4-FFF2-40B4-BE49-F238E27FC236}">
                  <a16:creationId xmlns:a16="http://schemas.microsoft.com/office/drawing/2014/main" id="{CD31D0EA-1718-1EF2-A98B-1DC71C829FBE}"/>
                </a:ext>
              </a:extLst>
            </p:cNvPr>
            <p:cNvPicPr>
              <a:picLocks noChangeAspect="1"/>
            </p:cNvPicPr>
            <p:nvPr/>
          </p:nvPicPr>
          <p:blipFill>
            <a:blip r:embed="rId3"/>
            <a:stretch>
              <a:fillRect/>
            </a:stretch>
          </p:blipFill>
          <p:spPr>
            <a:xfrm>
              <a:off x="2673442" y="0"/>
              <a:ext cx="6569071" cy="3051521"/>
            </a:xfrm>
            <a:prstGeom prst="rect">
              <a:avLst/>
            </a:prstGeom>
          </p:spPr>
        </p:pic>
        <p:pic>
          <p:nvPicPr>
            <p:cNvPr id="13" name="Picture 12">
              <a:extLst>
                <a:ext uri="{FF2B5EF4-FFF2-40B4-BE49-F238E27FC236}">
                  <a16:creationId xmlns:a16="http://schemas.microsoft.com/office/drawing/2014/main" id="{86D4792E-7204-860C-DCE4-E3542B0C79F8}"/>
                </a:ext>
              </a:extLst>
            </p:cNvPr>
            <p:cNvPicPr>
              <a:picLocks noChangeAspect="1"/>
            </p:cNvPicPr>
            <p:nvPr/>
          </p:nvPicPr>
          <p:blipFill>
            <a:blip r:embed="rId4"/>
            <a:stretch>
              <a:fillRect/>
            </a:stretch>
          </p:blipFill>
          <p:spPr>
            <a:xfrm>
              <a:off x="2673442" y="2104845"/>
              <a:ext cx="6634733" cy="4753155"/>
            </a:xfrm>
            <a:prstGeom prst="rect">
              <a:avLst/>
            </a:prstGeom>
          </p:spPr>
        </p:pic>
      </p:grpSp>
    </p:spTree>
    <p:extLst>
      <p:ext uri="{BB962C8B-B14F-4D97-AF65-F5344CB8AC3E}">
        <p14:creationId xmlns:p14="http://schemas.microsoft.com/office/powerpoint/2010/main" val="373803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A95EC-9175-8108-A93A-6ECC939BE253}"/>
              </a:ext>
            </a:extLst>
          </p:cNvPr>
          <p:cNvSpPr>
            <a:spLocks noGrp="1"/>
          </p:cNvSpPr>
          <p:nvPr>
            <p:ph type="title"/>
          </p:nvPr>
        </p:nvSpPr>
        <p:spPr>
          <a:xfrm>
            <a:off x="345600" y="342000"/>
            <a:ext cx="9695205" cy="531544"/>
          </a:xfrm>
        </p:spPr>
        <p:txBody>
          <a:bodyPr anchor="t">
            <a:normAutofit/>
          </a:bodyPr>
          <a:lstStyle/>
          <a:p>
            <a:r>
              <a:rPr lang="en-US" dirty="0"/>
              <a:t>Keep Up to Date</a:t>
            </a:r>
          </a:p>
        </p:txBody>
      </p:sp>
      <p:sp>
        <p:nvSpPr>
          <p:cNvPr id="2" name="Content Placeholder 1">
            <a:extLst>
              <a:ext uri="{FF2B5EF4-FFF2-40B4-BE49-F238E27FC236}">
                <a16:creationId xmlns:a16="http://schemas.microsoft.com/office/drawing/2014/main" id="{FE26918B-D2AD-6FBA-F41B-31F90D0D9646}"/>
              </a:ext>
            </a:extLst>
          </p:cNvPr>
          <p:cNvSpPr>
            <a:spLocks noGrp="1"/>
          </p:cNvSpPr>
          <p:nvPr>
            <p:ph sz="quarter" idx="14"/>
          </p:nvPr>
        </p:nvSpPr>
        <p:spPr>
          <a:xfrm>
            <a:off x="1651328" y="1256892"/>
            <a:ext cx="4306612" cy="3007320"/>
          </a:xfrm>
        </p:spPr>
        <p:txBody>
          <a:bodyPr vert="horz" lIns="0" tIns="0" rIns="0" bIns="0" rtlCol="0" anchor="t">
            <a:normAutofit/>
          </a:bodyPr>
          <a:lstStyle/>
          <a:p>
            <a:pPr>
              <a:lnSpc>
                <a:spcPct val="150000"/>
              </a:lnSpc>
            </a:pPr>
            <a:r>
              <a:rPr lang="en-US" sz="2400" dirty="0">
                <a:cs typeface="Arial"/>
              </a:rPr>
              <a:t>Students Only - Group programs email contact list</a:t>
            </a:r>
          </a:p>
        </p:txBody>
      </p:sp>
      <p:sp>
        <p:nvSpPr>
          <p:cNvPr id="5" name="TextBox 4">
            <a:extLst>
              <a:ext uri="{FF2B5EF4-FFF2-40B4-BE49-F238E27FC236}">
                <a16:creationId xmlns:a16="http://schemas.microsoft.com/office/drawing/2014/main" id="{C4972892-D4EF-173E-95A7-A9DACC0C2C89}"/>
              </a:ext>
            </a:extLst>
          </p:cNvPr>
          <p:cNvSpPr txBox="1"/>
          <p:nvPr/>
        </p:nvSpPr>
        <p:spPr>
          <a:xfrm>
            <a:off x="1539033" y="2746760"/>
            <a:ext cx="3937643" cy="1199944"/>
          </a:xfrm>
          <a:prstGeom prst="rect">
            <a:avLst/>
          </a:prstGeom>
          <a:noFill/>
        </p:spPr>
        <p:txBody>
          <a:bodyPr wrap="square" rtlCol="0">
            <a:spAutoFit/>
          </a:bodyPr>
          <a:lstStyle/>
          <a:p>
            <a:r>
              <a:rPr lang="en-US" dirty="0"/>
              <a:t>Link: https://forms.office.com/r/6nwdH5JGQ5 </a:t>
            </a:r>
            <a:endParaRPr lang="en-AU" dirty="0"/>
          </a:p>
        </p:txBody>
      </p:sp>
      <p:pic>
        <p:nvPicPr>
          <p:cNvPr id="4" name="Picture 3" descr="A qr code linking to the student group programs email contact list for CAPS: https://forms.office.com/r/6nwdH5JGQ5 ">
            <a:extLst>
              <a:ext uri="{FF2B5EF4-FFF2-40B4-BE49-F238E27FC236}">
                <a16:creationId xmlns:a16="http://schemas.microsoft.com/office/drawing/2014/main" id="{0A7531E1-57E7-CD37-4AC4-080178A4DDBB}"/>
              </a:ext>
            </a:extLst>
          </p:cNvPr>
          <p:cNvPicPr>
            <a:picLocks noChangeAspect="1"/>
          </p:cNvPicPr>
          <p:nvPr/>
        </p:nvPicPr>
        <p:blipFill>
          <a:blip r:embed="rId3"/>
          <a:srcRect l="24479" t="36397" r="25286" b="14823"/>
          <a:stretch>
            <a:fillRect/>
          </a:stretch>
        </p:blipFill>
        <p:spPr>
          <a:xfrm>
            <a:off x="5957940" y="1096326"/>
            <a:ext cx="3614578" cy="3510032"/>
          </a:xfrm>
          <a:prstGeom prst="rect">
            <a:avLst/>
          </a:prstGeom>
          <a:noFill/>
        </p:spPr>
      </p:pic>
      <p:sp>
        <p:nvSpPr>
          <p:cNvPr id="7" name="TextBox 6">
            <a:extLst>
              <a:ext uri="{FF2B5EF4-FFF2-40B4-BE49-F238E27FC236}">
                <a16:creationId xmlns:a16="http://schemas.microsoft.com/office/drawing/2014/main" id="{6559D275-E733-5E0B-644E-2A986A83E552}"/>
              </a:ext>
            </a:extLst>
          </p:cNvPr>
          <p:cNvSpPr txBox="1"/>
          <p:nvPr/>
        </p:nvSpPr>
        <p:spPr>
          <a:xfrm>
            <a:off x="1651328" y="4829140"/>
            <a:ext cx="7643369" cy="830740"/>
          </a:xfrm>
          <a:prstGeom prst="rect">
            <a:avLst/>
          </a:prstGeom>
          <a:noFill/>
        </p:spPr>
        <p:txBody>
          <a:bodyPr wrap="square" rtlCol="0">
            <a:spAutoFit/>
          </a:bodyPr>
          <a:lstStyle/>
          <a:p>
            <a:endParaRPr lang="en-US" dirty="0"/>
          </a:p>
          <a:p>
            <a:r>
              <a:rPr lang="en-US" b="1" dirty="0">
                <a:solidFill>
                  <a:schemeClr val="bg2"/>
                </a:solidFill>
              </a:rPr>
              <a:t>Staff - </a:t>
            </a:r>
            <a:r>
              <a:rPr lang="en-US" dirty="0">
                <a:solidFill>
                  <a:srgbClr val="000F46"/>
                </a:solidFill>
                <a:cs typeface="Calibri"/>
                <a:hlinkClick r:id="rId4">
                  <a:extLst>
                    <a:ext uri="{A12FA001-AC4F-418D-AE19-62706E023703}">
                      <ahyp:hlinkClr xmlns:ahyp="http://schemas.microsoft.com/office/drawing/2018/hyperlinkcolor" val="tx"/>
                    </a:ext>
                  </a:extLst>
                </a:hlinkClick>
              </a:rPr>
              <a:t>student-enrichment@lists.unimelb.edu.</a:t>
            </a:r>
            <a:r>
              <a:rPr lang="en-US" dirty="0">
                <a:solidFill>
                  <a:schemeClr val="bg2"/>
                </a:solidFill>
                <a:cs typeface="Calibri"/>
                <a:hlinkClick r:id="rId4">
                  <a:extLst>
                    <a:ext uri="{A12FA001-AC4F-418D-AE19-62706E023703}">
                      <ahyp:hlinkClr xmlns:ahyp="http://schemas.microsoft.com/office/drawing/2018/hyperlinkcolor" val="tx"/>
                    </a:ext>
                  </a:extLst>
                </a:hlinkClick>
              </a:rPr>
              <a:t>au</a:t>
            </a:r>
            <a:endParaRPr lang="en-AU" dirty="0">
              <a:solidFill>
                <a:schemeClr val="bg2"/>
              </a:solidFill>
            </a:endParaRPr>
          </a:p>
        </p:txBody>
      </p:sp>
    </p:spTree>
    <p:extLst>
      <p:ext uri="{BB962C8B-B14F-4D97-AF65-F5344CB8AC3E}">
        <p14:creationId xmlns:p14="http://schemas.microsoft.com/office/powerpoint/2010/main" val="3921051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9FD70C-589B-AC81-9BA0-8BD985240BE8}"/>
              </a:ext>
            </a:extLst>
          </p:cNvPr>
          <p:cNvSpPr>
            <a:spLocks noGrp="1"/>
          </p:cNvSpPr>
          <p:nvPr>
            <p:ph type="title" idx="4294967295"/>
          </p:nvPr>
        </p:nvSpPr>
        <p:spPr>
          <a:xfrm>
            <a:off x="8189913" y="341313"/>
            <a:ext cx="2436812" cy="2449512"/>
          </a:xfrm>
          <a:prstGeom prst="rect">
            <a:avLst/>
          </a:prstGeom>
          <a:noFill/>
          <a:ln>
            <a:noFill/>
            <a:prstDash/>
          </a:ln>
          <a:effectLst/>
        </p:spPr>
        <p:txBody>
          <a:bodyPr rot="0" spcFirstLastPara="0" vertOverflow="overflow" horzOverflow="overflow" vert="horz" wrap="square" lIns="144000" tIns="144000" rIns="144000" bIns="144000" numCol="1" spcCol="0" rtlCol="0" fromWordArt="0" anchor="t" anchorCtr="0" forceAA="0" compatLnSpc="1">
            <a:prstTxWarp prst="textNoShape">
              <a:avLst/>
            </a:prstTxWarp>
            <a:normAutofit/>
          </a:bodyPr>
          <a:lstStyle/>
          <a:p>
            <a:pPr marL="0" marR="0" lvl="0" indent="0" algn="l" defTabSz="1218804" rtl="0" eaLnBrk="1" fontAlgn="auto" latinLnBrk="0" hangingPunct="1">
              <a:lnSpc>
                <a:spcPts val="2600"/>
              </a:lnSpc>
              <a:spcBef>
                <a:spcPts val="0"/>
              </a:spcBef>
              <a:spcAft>
                <a:spcPts val="600"/>
              </a:spcAft>
              <a:buClrTx/>
              <a:buSzTx/>
              <a:buFont typeface="Arial" pitchFamily="34" charset="0"/>
              <a:buNone/>
              <a:tabLst/>
              <a:defRPr/>
            </a:pPr>
            <a:r>
              <a:rPr kumimoji="0" lang="en-AU" sz="2400" b="1" i="0" u="none" strike="noStrike" kern="1200" cap="none" spc="0" normalizeH="0" baseline="0" noProof="0" dirty="0">
                <a:ln>
                  <a:noFill/>
                </a:ln>
                <a:solidFill>
                  <a:schemeClr val="bg1"/>
                </a:solidFill>
                <a:effectLst/>
                <a:uLnTx/>
                <a:uFillTx/>
                <a:latin typeface="+mn-lt"/>
                <a:ea typeface="+mn-ea"/>
                <a:cs typeface="Arial" pitchFamily="34" charset="0"/>
              </a:rPr>
              <a:t>Sensory preferences checklist</a:t>
            </a:r>
          </a:p>
        </p:txBody>
      </p:sp>
      <p:pic>
        <p:nvPicPr>
          <p:cNvPr id="5" name="Content Placeholder 4" descr="Screenshot of sensory preferences checklist">
            <a:extLst>
              <a:ext uri="{FF2B5EF4-FFF2-40B4-BE49-F238E27FC236}">
                <a16:creationId xmlns:a16="http://schemas.microsoft.com/office/drawing/2014/main" id="{B7D2F2D9-1D36-5E1C-1DB7-9D5211B709EA}"/>
              </a:ext>
            </a:extLst>
          </p:cNvPr>
          <p:cNvPicPr>
            <a:picLocks noGrp="1" noChangeAspect="1"/>
          </p:cNvPicPr>
          <p:nvPr>
            <p:ph type="pic" sz="quarter" idx="11"/>
          </p:nvPr>
        </p:nvPicPr>
        <p:blipFill>
          <a:blip r:embed="rId3"/>
          <a:stretch/>
        </p:blipFill>
        <p:spPr>
          <a:xfrm>
            <a:off x="1904528" y="342000"/>
            <a:ext cx="4726543" cy="6118504"/>
          </a:xfrm>
          <a:prstGeom prst="rect">
            <a:avLst/>
          </a:prstGeom>
          <a:noFill/>
        </p:spPr>
      </p:pic>
    </p:spTree>
    <p:extLst>
      <p:ext uri="{BB962C8B-B14F-4D97-AF65-F5344CB8AC3E}">
        <p14:creationId xmlns:p14="http://schemas.microsoft.com/office/powerpoint/2010/main" val="115454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2667C-4B23-AB04-5E48-9001F7630B6C}"/>
              </a:ext>
            </a:extLst>
          </p:cNvPr>
          <p:cNvSpPr>
            <a:spLocks noGrp="1"/>
          </p:cNvSpPr>
          <p:nvPr>
            <p:ph type="title"/>
          </p:nvPr>
        </p:nvSpPr>
        <p:spPr>
          <a:xfrm>
            <a:off x="345600" y="342000"/>
            <a:ext cx="9695205" cy="531544"/>
          </a:xfrm>
        </p:spPr>
        <p:txBody>
          <a:bodyPr anchor="t">
            <a:normAutofit/>
          </a:bodyPr>
          <a:lstStyle/>
          <a:p>
            <a:r>
              <a:rPr lang="en-AU"/>
              <a:t>Acknowledgement of Country</a:t>
            </a:r>
          </a:p>
        </p:txBody>
      </p:sp>
      <p:pic>
        <p:nvPicPr>
          <p:cNvPr id="7" name="Picture 6" descr="Aboriginal flag at Parkville campus">
            <a:extLst>
              <a:ext uri="{FF2B5EF4-FFF2-40B4-BE49-F238E27FC236}">
                <a16:creationId xmlns:a16="http://schemas.microsoft.com/office/drawing/2014/main" id="{F75341DD-E588-A3AE-E131-8D179592C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101" y="1870255"/>
            <a:ext cx="6401797" cy="4273200"/>
          </a:xfrm>
          <a:prstGeom prst="rect">
            <a:avLst/>
          </a:prstGeom>
          <a:noFill/>
        </p:spPr>
      </p:pic>
    </p:spTree>
    <p:extLst>
      <p:ext uri="{BB962C8B-B14F-4D97-AF65-F5344CB8AC3E}">
        <p14:creationId xmlns:p14="http://schemas.microsoft.com/office/powerpoint/2010/main" val="410273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6455-3E9A-5345-96B2-41C3A11BDDC9}"/>
              </a:ext>
            </a:extLst>
          </p:cNvPr>
          <p:cNvSpPr>
            <a:spLocks noGrp="1"/>
          </p:cNvSpPr>
          <p:nvPr>
            <p:ph type="title"/>
          </p:nvPr>
        </p:nvSpPr>
        <p:spPr>
          <a:xfrm>
            <a:off x="434154" y="346939"/>
            <a:ext cx="10296000" cy="887360"/>
          </a:xfrm>
        </p:spPr>
        <p:txBody>
          <a:bodyPr anchor="t">
            <a:normAutofit/>
          </a:bodyPr>
          <a:lstStyle/>
          <a:p>
            <a:r>
              <a:rPr lang="en-US"/>
              <a:t>Introduction and rationale for the group</a:t>
            </a:r>
          </a:p>
        </p:txBody>
      </p:sp>
      <p:sp>
        <p:nvSpPr>
          <p:cNvPr id="7" name="Content Placeholder 2">
            <a:extLst>
              <a:ext uri="{FF2B5EF4-FFF2-40B4-BE49-F238E27FC236}">
                <a16:creationId xmlns:a16="http://schemas.microsoft.com/office/drawing/2014/main" id="{4D338EBC-12B5-D146-B681-0773F57F3CDA}"/>
              </a:ext>
            </a:extLst>
          </p:cNvPr>
          <p:cNvSpPr>
            <a:spLocks noGrp="1"/>
          </p:cNvSpPr>
          <p:nvPr>
            <p:ph idx="1"/>
          </p:nvPr>
        </p:nvSpPr>
        <p:spPr>
          <a:xfrm>
            <a:off x="434154" y="1812757"/>
            <a:ext cx="11757846" cy="4698303"/>
          </a:xfrm>
        </p:spPr>
        <p:txBody>
          <a:bodyPr vert="horz" lIns="91440" tIns="45720" rIns="91440" bIns="45720" rtlCol="0" anchor="t">
            <a:normAutofit fontScale="55000" lnSpcReduction="20000"/>
          </a:bodyPr>
          <a:lstStyle/>
          <a:p>
            <a:pPr>
              <a:lnSpc>
                <a:spcPct val="170000"/>
              </a:lnSpc>
            </a:pPr>
            <a:r>
              <a:rPr lang="en-US" sz="4400" b="0" dirty="0">
                <a:ea typeface="Calibri"/>
                <a:cs typeface="Calibri"/>
              </a:rPr>
              <a:t>Students with ADHD can struggle with a reduced sense of belonging</a:t>
            </a:r>
            <a:r>
              <a:rPr lang="en-AU" sz="4400" b="0" dirty="0">
                <a:ea typeface="Calibri"/>
                <a:cs typeface="Calibri"/>
              </a:rPr>
              <a:t> at University (M</a:t>
            </a:r>
            <a:r>
              <a:rPr lang="en-AU" sz="4400" b="0" dirty="0"/>
              <a:t>ö</a:t>
            </a:r>
            <a:r>
              <a:rPr lang="en-AU" sz="4400" b="0" dirty="0">
                <a:ea typeface="Calibri"/>
                <a:cs typeface="Calibri"/>
              </a:rPr>
              <a:t>ller et al., 2025).</a:t>
            </a:r>
          </a:p>
          <a:p>
            <a:pPr>
              <a:lnSpc>
                <a:spcPct val="170000"/>
              </a:lnSpc>
            </a:pPr>
            <a:r>
              <a:rPr lang="en-AU" sz="4400" b="0" dirty="0">
                <a:ea typeface="Calibri" panose="020F0502020204030204" pitchFamily="34" charset="0"/>
                <a:cs typeface="Calibri" panose="020F0502020204030204" pitchFamily="34" charset="0"/>
              </a:rPr>
              <a:t>A sense of belonging is essential to students’ academic success and wellbeing (Crawford et al., 2024).</a:t>
            </a:r>
          </a:p>
          <a:p>
            <a:pPr>
              <a:lnSpc>
                <a:spcPct val="170000"/>
              </a:lnSpc>
            </a:pPr>
            <a:r>
              <a:rPr lang="en-AU" sz="4400" b="0" dirty="0">
                <a:ea typeface="Calibri" panose="020F0502020204030204" pitchFamily="34" charset="0"/>
                <a:cs typeface="Calibri" panose="020F0502020204030204" pitchFamily="34" charset="0"/>
              </a:rPr>
              <a:t>Key learnings from running the group include:</a:t>
            </a:r>
          </a:p>
          <a:p>
            <a:pPr marL="342900" lvl="2" indent="-342900">
              <a:lnSpc>
                <a:spcPct val="170000"/>
              </a:lnSpc>
            </a:pPr>
            <a:r>
              <a:rPr lang="en-AU" sz="4400" dirty="0">
                <a:ea typeface="Calibri" panose="020F0502020204030204" pitchFamily="34" charset="0"/>
                <a:cs typeface="Calibri" panose="020F0502020204030204" pitchFamily="34" charset="0"/>
              </a:rPr>
              <a:t>the importance of fostering a sense of connection and community </a:t>
            </a:r>
          </a:p>
          <a:p>
            <a:pPr marL="342900" lvl="2" indent="-342900">
              <a:lnSpc>
                <a:spcPct val="170000"/>
              </a:lnSpc>
            </a:pPr>
            <a:r>
              <a:rPr lang="en-AU" sz="4400" dirty="0">
                <a:ea typeface="Calibri" panose="020F0502020204030204" pitchFamily="34" charset="0"/>
                <a:cs typeface="Calibri" panose="020F0502020204030204" pitchFamily="34" charset="0"/>
              </a:rPr>
              <a:t>tailor content to support students with their academic performance. </a:t>
            </a:r>
          </a:p>
          <a:p>
            <a:pPr>
              <a:lnSpc>
                <a:spcPct val="90000"/>
              </a:lnSpc>
            </a:pPr>
            <a:endParaRPr lang="en-AU" sz="1900" b="0" dirty="0"/>
          </a:p>
          <a:p>
            <a:pPr>
              <a:lnSpc>
                <a:spcPct val="90000"/>
              </a:lnSpc>
            </a:pPr>
            <a:endParaRPr lang="en-US" sz="1900" b="0" dirty="0"/>
          </a:p>
        </p:txBody>
      </p:sp>
    </p:spTree>
    <p:extLst>
      <p:ext uri="{BB962C8B-B14F-4D97-AF65-F5344CB8AC3E}">
        <p14:creationId xmlns:p14="http://schemas.microsoft.com/office/powerpoint/2010/main" val="506578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AC66B-C990-6633-E4D2-9F64C02CEC29}"/>
              </a:ext>
            </a:extLst>
          </p:cNvPr>
          <p:cNvSpPr>
            <a:spLocks noGrp="1"/>
          </p:cNvSpPr>
          <p:nvPr>
            <p:ph type="title"/>
          </p:nvPr>
        </p:nvSpPr>
        <p:spPr>
          <a:xfrm>
            <a:off x="345600" y="342000"/>
            <a:ext cx="9695205" cy="531544"/>
          </a:xfrm>
        </p:spPr>
        <p:txBody>
          <a:bodyPr anchor="t">
            <a:normAutofit/>
          </a:bodyPr>
          <a:lstStyle/>
          <a:p>
            <a:r>
              <a:rPr lang="en-US"/>
              <a:t>Students with ADHD told us they want…</a:t>
            </a:r>
            <a:endParaRPr lang="en-AU"/>
          </a:p>
        </p:txBody>
      </p:sp>
      <p:sp>
        <p:nvSpPr>
          <p:cNvPr id="2" name="Content Placeholder 1">
            <a:extLst>
              <a:ext uri="{FF2B5EF4-FFF2-40B4-BE49-F238E27FC236}">
                <a16:creationId xmlns:a16="http://schemas.microsoft.com/office/drawing/2014/main" id="{2B27BB5B-4095-3D69-D381-6D29CEE110DB}"/>
              </a:ext>
            </a:extLst>
          </p:cNvPr>
          <p:cNvSpPr>
            <a:spLocks noGrp="1"/>
          </p:cNvSpPr>
          <p:nvPr>
            <p:ph sz="quarter" idx="14"/>
          </p:nvPr>
        </p:nvSpPr>
        <p:spPr>
          <a:xfrm>
            <a:off x="345600" y="1870255"/>
            <a:ext cx="5626800" cy="4273200"/>
          </a:xfrm>
        </p:spPr>
        <p:txBody>
          <a:bodyPr vert="horz" lIns="0" tIns="0" rIns="0" bIns="0" rtlCol="0" anchor="t">
            <a:normAutofit/>
          </a:bodyPr>
          <a:lstStyle/>
          <a:p>
            <a:pPr>
              <a:lnSpc>
                <a:spcPct val="150000"/>
              </a:lnSpc>
            </a:pPr>
            <a:endParaRPr lang="en-GB" sz="2400" b="0" i="1" dirty="0"/>
          </a:p>
          <a:p>
            <a:pPr>
              <a:lnSpc>
                <a:spcPct val="150000"/>
              </a:lnSpc>
            </a:pPr>
            <a:r>
              <a:rPr lang="en-GB" sz="2400" b="0" i="1" dirty="0">
                <a:cs typeface="Arial"/>
              </a:rPr>
              <a:t>Safe spaces where they feel connection and belonging to learn strategies and tools, with and from other students with ADHD.</a:t>
            </a:r>
          </a:p>
        </p:txBody>
      </p:sp>
      <p:pic>
        <p:nvPicPr>
          <p:cNvPr id="5" name="Content Placeholder 4" descr="People seated on tiered chairs in lecture hall, looking at laptops and notes together">
            <a:extLst>
              <a:ext uri="{FF2B5EF4-FFF2-40B4-BE49-F238E27FC236}">
                <a16:creationId xmlns:a16="http://schemas.microsoft.com/office/drawing/2014/main" id="{8F17F0D0-A6CC-70B3-FD41-24DC1B9F7560}"/>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l="1960" r="10213" b="-3"/>
          <a:stretch>
            <a:fillRect/>
          </a:stretch>
        </p:blipFill>
        <p:spPr>
          <a:xfrm>
            <a:off x="6224055" y="1870255"/>
            <a:ext cx="5622343" cy="4273200"/>
          </a:xfrm>
          <a:noFill/>
        </p:spPr>
      </p:pic>
    </p:spTree>
    <p:extLst>
      <p:ext uri="{BB962C8B-B14F-4D97-AF65-F5344CB8AC3E}">
        <p14:creationId xmlns:p14="http://schemas.microsoft.com/office/powerpoint/2010/main" val="4268719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57AAA9-7AC3-2669-EE86-553BA0296067}"/>
              </a:ext>
            </a:extLst>
          </p:cNvPr>
          <p:cNvSpPr>
            <a:spLocks noGrp="1"/>
          </p:cNvSpPr>
          <p:nvPr>
            <p:ph type="title"/>
          </p:nvPr>
        </p:nvSpPr>
        <p:spPr>
          <a:xfrm>
            <a:off x="316357" y="191651"/>
            <a:ext cx="10296000" cy="887360"/>
          </a:xfrm>
        </p:spPr>
        <p:txBody>
          <a:bodyPr anchor="t">
            <a:normAutofit/>
          </a:bodyPr>
          <a:lstStyle/>
          <a:p>
            <a:r>
              <a:rPr lang="en-AU"/>
              <a:t>Navigating ADHD Together</a:t>
            </a:r>
          </a:p>
        </p:txBody>
      </p:sp>
      <p:pic>
        <p:nvPicPr>
          <p:cNvPr id="6" name="Picture 5" descr="Students sitting on grass next to MSD building">
            <a:extLst>
              <a:ext uri="{FF2B5EF4-FFF2-40B4-BE49-F238E27FC236}">
                <a16:creationId xmlns:a16="http://schemas.microsoft.com/office/drawing/2014/main" id="{2DDC71CA-F3D9-A816-9315-604932F90BD3}"/>
              </a:ext>
            </a:extLst>
          </p:cNvPr>
          <p:cNvPicPr>
            <a:picLocks noChangeAspect="1"/>
          </p:cNvPicPr>
          <p:nvPr/>
        </p:nvPicPr>
        <p:blipFill>
          <a:blip r:embed="rId3" cstate="print">
            <a:extLst>
              <a:ext uri="{28A0092B-C50C-407E-A947-70E740481C1C}">
                <a14:useLocalDpi xmlns:a14="http://schemas.microsoft.com/office/drawing/2010/main" val="0"/>
              </a:ext>
            </a:extLst>
          </a:blip>
          <a:srcRect l="14286" r="3361"/>
          <a:stretch>
            <a:fillRect/>
          </a:stretch>
        </p:blipFill>
        <p:spPr>
          <a:xfrm>
            <a:off x="316357" y="1532415"/>
            <a:ext cx="5400000" cy="4376944"/>
          </a:xfrm>
          <a:prstGeom prst="rect">
            <a:avLst/>
          </a:prstGeom>
          <a:noFill/>
        </p:spPr>
      </p:pic>
      <p:sp>
        <p:nvSpPr>
          <p:cNvPr id="11" name="Content Placeholder 1">
            <a:extLst>
              <a:ext uri="{FF2B5EF4-FFF2-40B4-BE49-F238E27FC236}">
                <a16:creationId xmlns:a16="http://schemas.microsoft.com/office/drawing/2014/main" id="{2F0D50B1-64F6-0190-1C6C-9DFD53D9D50F}"/>
              </a:ext>
            </a:extLst>
          </p:cNvPr>
          <p:cNvSpPr>
            <a:spLocks noGrp="1"/>
          </p:cNvSpPr>
          <p:nvPr>
            <p:ph idx="13"/>
          </p:nvPr>
        </p:nvSpPr>
        <p:spPr>
          <a:xfrm>
            <a:off x="6096000" y="1532415"/>
            <a:ext cx="5628765" cy="4690254"/>
          </a:xfrm>
        </p:spPr>
        <p:txBody>
          <a:bodyPr vert="horz" lIns="0" tIns="0" rIns="0" bIns="0" rtlCol="0" anchor="t">
            <a:normAutofit fontScale="70000" lnSpcReduction="20000"/>
          </a:bodyPr>
          <a:lstStyle/>
          <a:p>
            <a:pPr>
              <a:lnSpc>
                <a:spcPct val="90000"/>
              </a:lnSpc>
            </a:pPr>
            <a:r>
              <a:rPr lang="en-AU" sz="3100" b="0" dirty="0">
                <a:cs typeface="Arial"/>
              </a:rPr>
              <a:t>Participant demographic data: </a:t>
            </a:r>
          </a:p>
          <a:p>
            <a:pPr>
              <a:lnSpc>
                <a:spcPct val="90000"/>
              </a:lnSpc>
            </a:pPr>
            <a:br>
              <a:rPr lang="en-AU" sz="3100" b="0"/>
            </a:br>
            <a:r>
              <a:rPr lang="en-AU" sz="3100" b="0" dirty="0">
                <a:cs typeface="Arial"/>
              </a:rPr>
              <a:t>A total of 62 students have participated across four groups (2024 – 2025)</a:t>
            </a:r>
          </a:p>
          <a:p>
            <a:pPr>
              <a:lnSpc>
                <a:spcPct val="90000"/>
              </a:lnSpc>
            </a:pPr>
            <a:endParaRPr lang="en-AU" sz="3100" b="0"/>
          </a:p>
          <a:p>
            <a:pPr>
              <a:lnSpc>
                <a:spcPct val="90000"/>
              </a:lnSpc>
            </a:pPr>
            <a:r>
              <a:rPr lang="en-AU" sz="3100" b="0"/>
              <a:t>Study status and level: 68% Domestic, 37% undergraduate</a:t>
            </a:r>
          </a:p>
          <a:p>
            <a:pPr>
              <a:lnSpc>
                <a:spcPct val="90000"/>
              </a:lnSpc>
            </a:pPr>
            <a:endParaRPr lang="en-AU" sz="3100" b="0"/>
          </a:p>
          <a:p>
            <a:pPr>
              <a:lnSpc>
                <a:spcPct val="90000"/>
              </a:lnSpc>
            </a:pPr>
            <a:r>
              <a:rPr lang="en-AU" sz="3100" b="0"/>
              <a:t>Gender identity: 47% female, 42% male, 11% gender diverse*</a:t>
            </a:r>
          </a:p>
          <a:p>
            <a:pPr>
              <a:lnSpc>
                <a:spcPct val="90000"/>
              </a:lnSpc>
            </a:pPr>
            <a:endParaRPr lang="en-AU" sz="2000" b="0"/>
          </a:p>
          <a:p>
            <a:pPr>
              <a:lnSpc>
                <a:spcPct val="90000"/>
              </a:lnSpc>
            </a:pPr>
            <a:endParaRPr lang="en-AU" sz="2000" b="0"/>
          </a:p>
          <a:p>
            <a:pPr>
              <a:lnSpc>
                <a:spcPct val="90000"/>
              </a:lnSpc>
            </a:pPr>
            <a:endParaRPr lang="en-AU" sz="2000" b="0"/>
          </a:p>
          <a:p>
            <a:pPr>
              <a:lnSpc>
                <a:spcPct val="90000"/>
              </a:lnSpc>
            </a:pPr>
            <a:endParaRPr lang="en-AU" sz="2000" b="0"/>
          </a:p>
          <a:p>
            <a:pPr>
              <a:lnSpc>
                <a:spcPct val="90000"/>
              </a:lnSpc>
            </a:pPr>
            <a:r>
              <a:rPr lang="en-AU" sz="2000" b="0" dirty="0">
                <a:cs typeface="Arial"/>
              </a:rPr>
              <a:t>*includes non-binary, transgender and other self-described identities</a:t>
            </a:r>
          </a:p>
          <a:p>
            <a:pPr>
              <a:lnSpc>
                <a:spcPct val="90000"/>
              </a:lnSpc>
            </a:pPr>
            <a:endParaRPr lang="en-AU" sz="1500"/>
          </a:p>
          <a:p>
            <a:pPr>
              <a:lnSpc>
                <a:spcPct val="90000"/>
              </a:lnSpc>
            </a:pPr>
            <a:endParaRPr lang="en-AU" sz="1500"/>
          </a:p>
        </p:txBody>
      </p:sp>
    </p:spTree>
    <p:extLst>
      <p:ext uri="{BB962C8B-B14F-4D97-AF65-F5344CB8AC3E}">
        <p14:creationId xmlns:p14="http://schemas.microsoft.com/office/powerpoint/2010/main" val="1258032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496A5-9B2E-C409-9391-DC4C2BD1A4BF}"/>
              </a:ext>
            </a:extLst>
          </p:cNvPr>
          <p:cNvSpPr>
            <a:spLocks noGrp="1"/>
          </p:cNvSpPr>
          <p:nvPr>
            <p:ph type="title"/>
          </p:nvPr>
        </p:nvSpPr>
        <p:spPr>
          <a:xfrm>
            <a:off x="345600" y="342000"/>
            <a:ext cx="9695205" cy="531544"/>
          </a:xfrm>
        </p:spPr>
        <p:txBody>
          <a:bodyPr anchor="t">
            <a:normAutofit/>
          </a:bodyPr>
          <a:lstStyle/>
          <a:p>
            <a:r>
              <a:rPr lang="en-AU"/>
              <a:t>Facilitating a greater sense of belonging</a:t>
            </a:r>
          </a:p>
        </p:txBody>
      </p:sp>
      <p:sp>
        <p:nvSpPr>
          <p:cNvPr id="2" name="Content Placeholder 1">
            <a:extLst>
              <a:ext uri="{FF2B5EF4-FFF2-40B4-BE49-F238E27FC236}">
                <a16:creationId xmlns:a16="http://schemas.microsoft.com/office/drawing/2014/main" id="{65D0D4F4-BA90-A0D5-F386-25695B157709}"/>
              </a:ext>
            </a:extLst>
          </p:cNvPr>
          <p:cNvSpPr>
            <a:spLocks noGrp="1"/>
          </p:cNvSpPr>
          <p:nvPr>
            <p:ph sz="quarter" idx="14"/>
          </p:nvPr>
        </p:nvSpPr>
        <p:spPr>
          <a:xfrm>
            <a:off x="345601" y="1870255"/>
            <a:ext cx="11500798" cy="4273200"/>
          </a:xfrm>
        </p:spPr>
        <p:txBody>
          <a:bodyPr>
            <a:normAutofit/>
          </a:bodyPr>
          <a:lstStyle/>
          <a:p>
            <a:pPr marL="342900" indent="-342900">
              <a:lnSpc>
                <a:spcPct val="150000"/>
              </a:lnSpc>
              <a:buFont typeface="Arial" panose="020B0604020202020204" pitchFamily="34" charset="0"/>
              <a:buChar char="•"/>
            </a:pPr>
            <a:r>
              <a:rPr lang="en-US" sz="2400" b="0" dirty="0"/>
              <a:t>Consistent structure and environment (incl. setting group guidelines)</a:t>
            </a:r>
          </a:p>
          <a:p>
            <a:pPr marL="342900" indent="-342900">
              <a:lnSpc>
                <a:spcPct val="150000"/>
              </a:lnSpc>
              <a:buFont typeface="Arial" panose="020B0604020202020204" pitchFamily="34" charset="0"/>
              <a:buChar char="•"/>
            </a:pPr>
            <a:r>
              <a:rPr lang="en-US" sz="2400" b="0" dirty="0"/>
              <a:t>Making space for diversity within students with ADHD</a:t>
            </a:r>
          </a:p>
          <a:p>
            <a:pPr marL="342900" indent="-342900">
              <a:lnSpc>
                <a:spcPct val="150000"/>
              </a:lnSpc>
              <a:buFont typeface="Arial" panose="020B0604020202020204" pitchFamily="34" charset="0"/>
              <a:buChar char="•"/>
            </a:pPr>
            <a:r>
              <a:rPr lang="en-US" sz="2400" b="0" dirty="0"/>
              <a:t>Fostering self-compassion – modeling curiosity, non-judgement, and empathy. Including mindfulness exercises.</a:t>
            </a:r>
          </a:p>
          <a:p>
            <a:pPr marL="342900" indent="-342900">
              <a:lnSpc>
                <a:spcPct val="150000"/>
              </a:lnSpc>
              <a:buFont typeface="Arial" panose="020B0604020202020204" pitchFamily="34" charset="0"/>
              <a:buChar char="•"/>
            </a:pPr>
            <a:r>
              <a:rPr lang="en-US" sz="2400" b="0" dirty="0"/>
              <a:t>Facilitating sharing, learning and supporting between participants. Learning from/through others, rather than just learning alongside others. </a:t>
            </a:r>
          </a:p>
          <a:p>
            <a:pPr marL="342900" indent="-342900">
              <a:lnSpc>
                <a:spcPct val="150000"/>
              </a:lnSpc>
              <a:buFont typeface="Arial" panose="020B0604020202020204" pitchFamily="34" charset="0"/>
              <a:buChar char="•"/>
            </a:pPr>
            <a:r>
              <a:rPr lang="en-US" sz="2400" b="0" dirty="0"/>
              <a:t>Modelling imperfection and vulnerability.</a:t>
            </a:r>
          </a:p>
          <a:p>
            <a:endParaRPr lang="en-AU" dirty="0"/>
          </a:p>
        </p:txBody>
      </p:sp>
    </p:spTree>
    <p:extLst>
      <p:ext uri="{BB962C8B-B14F-4D97-AF65-F5344CB8AC3E}">
        <p14:creationId xmlns:p14="http://schemas.microsoft.com/office/powerpoint/2010/main" val="417234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2D54-B8BA-95CD-0F3F-D96D298936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A9A89C-7492-FC4A-1D0C-537C8C7FCA6B}"/>
              </a:ext>
            </a:extLst>
          </p:cNvPr>
          <p:cNvSpPr>
            <a:spLocks noGrp="1"/>
          </p:cNvSpPr>
          <p:nvPr>
            <p:ph type="title"/>
          </p:nvPr>
        </p:nvSpPr>
        <p:spPr/>
        <p:txBody>
          <a:bodyPr/>
          <a:lstStyle/>
          <a:p>
            <a:pPr>
              <a:lnSpc>
                <a:spcPct val="150000"/>
              </a:lnSpc>
            </a:pPr>
            <a:r>
              <a:rPr lang="en-US" dirty="0"/>
              <a:t>Supporting a diverse student group</a:t>
            </a:r>
          </a:p>
        </p:txBody>
      </p:sp>
      <p:sp>
        <p:nvSpPr>
          <p:cNvPr id="2" name="Content Placeholder 1">
            <a:extLst>
              <a:ext uri="{FF2B5EF4-FFF2-40B4-BE49-F238E27FC236}">
                <a16:creationId xmlns:a16="http://schemas.microsoft.com/office/drawing/2014/main" id="{FF4080A6-50A8-DF4F-33FD-61096697AF29}"/>
              </a:ext>
            </a:extLst>
          </p:cNvPr>
          <p:cNvSpPr>
            <a:spLocks noGrp="1"/>
          </p:cNvSpPr>
          <p:nvPr>
            <p:ph sz="quarter" idx="14"/>
          </p:nvPr>
        </p:nvSpPr>
        <p:spPr>
          <a:xfrm>
            <a:off x="345600" y="1870255"/>
            <a:ext cx="11500798" cy="4273200"/>
          </a:xfrm>
        </p:spPr>
        <p:txBody>
          <a:bodyPr vert="horz" lIns="0" tIns="0" rIns="0" bIns="0" rtlCol="0" anchor="t">
            <a:noAutofit/>
          </a:bodyPr>
          <a:lstStyle/>
          <a:p>
            <a:pPr marL="342900" indent="-342900">
              <a:lnSpc>
                <a:spcPct val="150000"/>
              </a:lnSpc>
              <a:buFont typeface="Arial" panose="020B0604020202020204" pitchFamily="34" charset="0"/>
              <a:buChar char="•"/>
            </a:pPr>
            <a:r>
              <a:rPr lang="en-AU" sz="2400" b="0" dirty="0">
                <a:ea typeface="Calibri" panose="020F0502020204030204" pitchFamily="34" charset="0"/>
                <a:cs typeface="Calibri" panose="020F0502020204030204" pitchFamily="34" charset="0"/>
              </a:rPr>
              <a:t>Group screening calls (identifying preference, needs, suitability)</a:t>
            </a:r>
          </a:p>
          <a:p>
            <a:pPr marL="342900" indent="-342900">
              <a:lnSpc>
                <a:spcPct val="150000"/>
              </a:lnSpc>
              <a:buFont typeface="Arial" panose="020B0604020202020204" pitchFamily="34" charset="0"/>
              <a:buChar char="•"/>
            </a:pPr>
            <a:r>
              <a:rPr lang="en-AU" sz="2400" b="0" dirty="0">
                <a:ea typeface="Calibri" panose="020F0502020204030204" pitchFamily="34" charset="0"/>
                <a:cs typeface="Calibri" panose="020F0502020204030204" pitchFamily="34" charset="0"/>
              </a:rPr>
              <a:t>Encourage self-regulation (movement, fidgets)</a:t>
            </a:r>
          </a:p>
          <a:p>
            <a:pPr marL="342900" indent="-342900">
              <a:lnSpc>
                <a:spcPct val="150000"/>
              </a:lnSpc>
              <a:buFont typeface="Arial" panose="020B0604020202020204" pitchFamily="34" charset="0"/>
              <a:buChar char="•"/>
            </a:pPr>
            <a:r>
              <a:rPr lang="en-AU" sz="2400" b="0" dirty="0">
                <a:ea typeface="Calibri" panose="020F0502020204030204" pitchFamily="34" charset="0"/>
                <a:cs typeface="Calibri" panose="020F0502020204030204" pitchFamily="34" charset="0"/>
              </a:rPr>
              <a:t>Regular environment checks (noise, lighting, breaks)</a:t>
            </a:r>
          </a:p>
          <a:p>
            <a:pPr marL="342900" indent="-342900">
              <a:lnSpc>
                <a:spcPct val="150000"/>
              </a:lnSpc>
              <a:buFont typeface="Arial" panose="020B0604020202020204" pitchFamily="34" charset="0"/>
              <a:buChar char="•"/>
            </a:pPr>
            <a:r>
              <a:rPr lang="en-AU" sz="2400" b="0" dirty="0"/>
              <a:t>Multiple formats for information (verbal, written, audio, video)</a:t>
            </a:r>
          </a:p>
          <a:p>
            <a:pPr marL="342900" indent="-342900">
              <a:lnSpc>
                <a:spcPct val="150000"/>
              </a:lnSpc>
              <a:buFont typeface="Arial" panose="020B0604020202020204" pitchFamily="34" charset="0"/>
              <a:buChar char="•"/>
            </a:pPr>
            <a:r>
              <a:rPr lang="en-AU" sz="2400" b="0" dirty="0"/>
              <a:t>Varied interaction styles (group, one-on-one, solo)</a:t>
            </a:r>
          </a:p>
          <a:p>
            <a:pPr marL="342900" indent="-342900">
              <a:lnSpc>
                <a:spcPct val="150000"/>
              </a:lnSpc>
              <a:buFont typeface="Arial" panose="020B0604020202020204" pitchFamily="34" charset="0"/>
              <a:buChar char="•"/>
            </a:pPr>
            <a:r>
              <a:rPr lang="en-AU" sz="2400" b="0" dirty="0">
                <a:ea typeface="Calibri" panose="020F0502020204030204" pitchFamily="34" charset="0"/>
                <a:cs typeface="Calibri" panose="020F0502020204030204" pitchFamily="34" charset="0"/>
              </a:rPr>
              <a:t>Accommodating for varied processing speeds (mixed mediums, inclusive turn taking)</a:t>
            </a:r>
          </a:p>
          <a:p>
            <a:pPr>
              <a:lnSpc>
                <a:spcPct val="150000"/>
              </a:lnSpc>
            </a:pPr>
            <a:endParaRPr lang="en-AU" sz="2400" b="0" dirty="0">
              <a:ea typeface="Calibri" panose="020F0502020204030204" pitchFamily="34" charset="0"/>
              <a:cs typeface="Calibri" panose="020F0502020204030204" pitchFamily="34" charset="0"/>
            </a:endParaRPr>
          </a:p>
          <a:p>
            <a:pPr marL="342900" indent="-342900">
              <a:buFontTx/>
              <a:buChar char="-"/>
            </a:pPr>
            <a:endParaRPr lang="en-GB" dirty="0"/>
          </a:p>
        </p:txBody>
      </p:sp>
    </p:spTree>
    <p:extLst>
      <p:ext uri="{BB962C8B-B14F-4D97-AF65-F5344CB8AC3E}">
        <p14:creationId xmlns:p14="http://schemas.microsoft.com/office/powerpoint/2010/main" val="905924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F21D7-1045-E83F-65AF-33E3DF23EC3A}"/>
              </a:ext>
            </a:extLst>
          </p:cNvPr>
          <p:cNvSpPr>
            <a:spLocks noGrp="1"/>
          </p:cNvSpPr>
          <p:nvPr>
            <p:ph type="title"/>
          </p:nvPr>
        </p:nvSpPr>
        <p:spPr>
          <a:xfrm>
            <a:off x="345600" y="341999"/>
            <a:ext cx="9695205" cy="700737"/>
          </a:xfrm>
        </p:spPr>
        <p:txBody>
          <a:bodyPr/>
          <a:lstStyle/>
          <a:p>
            <a:r>
              <a:rPr lang="en-US" sz="3200" dirty="0">
                <a:ea typeface="+mj-lt"/>
                <a:cs typeface="+mj-lt"/>
              </a:rPr>
              <a:t>Summary of ADHD Group Program Feedback, Sem 1 2025 (N = 9)</a:t>
            </a:r>
            <a:endParaRPr lang="en-US" sz="3200" dirty="0"/>
          </a:p>
        </p:txBody>
      </p:sp>
      <p:sp>
        <p:nvSpPr>
          <p:cNvPr id="2" name="TextBox 1">
            <a:extLst>
              <a:ext uri="{FF2B5EF4-FFF2-40B4-BE49-F238E27FC236}">
                <a16:creationId xmlns:a16="http://schemas.microsoft.com/office/drawing/2014/main" id="{CD99E9BE-275A-9897-E574-663F779FD14B}"/>
              </a:ext>
            </a:extLst>
          </p:cNvPr>
          <p:cNvSpPr txBox="1"/>
          <p:nvPr/>
        </p:nvSpPr>
        <p:spPr>
          <a:xfrm>
            <a:off x="456610" y="2514600"/>
            <a:ext cx="9473184" cy="3785395"/>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400" dirty="0">
                <a:solidFill>
                  <a:schemeClr val="bg2"/>
                </a:solidFill>
              </a:rPr>
              <a:t>More aware of University-based supports – 100%</a:t>
            </a:r>
          </a:p>
          <a:p>
            <a:pPr marL="342900" indent="-342900">
              <a:lnSpc>
                <a:spcPct val="200000"/>
              </a:lnSpc>
              <a:buFont typeface="Arial" panose="020B0604020202020204" pitchFamily="34" charset="0"/>
              <a:buChar char="•"/>
            </a:pPr>
            <a:r>
              <a:rPr lang="en-US" sz="2400" dirty="0">
                <a:solidFill>
                  <a:schemeClr val="bg2"/>
                </a:solidFill>
              </a:rPr>
              <a:t>More socially connected to others – 88.9%</a:t>
            </a:r>
          </a:p>
          <a:p>
            <a:pPr marL="342900" indent="-342900">
              <a:lnSpc>
                <a:spcPct val="200000"/>
              </a:lnSpc>
              <a:buFont typeface="Arial" panose="020B0604020202020204" pitchFamily="34" charset="0"/>
              <a:buChar char="•"/>
            </a:pPr>
            <a:r>
              <a:rPr lang="en-AU" sz="2400" dirty="0">
                <a:solidFill>
                  <a:schemeClr val="bg2"/>
                </a:solidFill>
              </a:rPr>
              <a:t>More able to look after mental health and wellbeing - 88.9%</a:t>
            </a:r>
          </a:p>
          <a:p>
            <a:pPr marL="342900" indent="-342900">
              <a:lnSpc>
                <a:spcPct val="200000"/>
              </a:lnSpc>
              <a:buFont typeface="Arial" panose="020B0604020202020204" pitchFamily="34" charset="0"/>
              <a:buChar char="•"/>
            </a:pPr>
            <a:r>
              <a:rPr lang="en-AU" sz="2400" dirty="0">
                <a:solidFill>
                  <a:schemeClr val="bg2"/>
                </a:solidFill>
              </a:rPr>
              <a:t>A stronger sense of belonging to UoM community - 66.7%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AU" dirty="0"/>
          </a:p>
        </p:txBody>
      </p:sp>
      <p:sp>
        <p:nvSpPr>
          <p:cNvPr id="7" name="Title 2">
            <a:extLst>
              <a:ext uri="{FF2B5EF4-FFF2-40B4-BE49-F238E27FC236}">
                <a16:creationId xmlns:a16="http://schemas.microsoft.com/office/drawing/2014/main" id="{73F84626-21FC-D102-53B9-41B3ADB8CB48}"/>
              </a:ext>
            </a:extLst>
          </p:cNvPr>
          <p:cNvSpPr txBox="1">
            <a:spLocks/>
          </p:cNvSpPr>
          <p:nvPr/>
        </p:nvSpPr>
        <p:spPr>
          <a:xfrm>
            <a:off x="345599" y="1512896"/>
            <a:ext cx="9695205" cy="531544"/>
          </a:xfrm>
          <a:prstGeom prst="rect">
            <a:avLst/>
          </a:prstGeom>
        </p:spPr>
        <p:txBody>
          <a:bodyPr vert="horz" lIns="0" tIns="0" rIns="0" bIns="0" rtlCol="0" anchor="t">
            <a:noAutofit/>
          </a:bodyPr>
          <a:lst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a:lstStyle>
          <a:p>
            <a:r>
              <a:rPr lang="en-US" sz="2400" b="0" dirty="0">
                <a:ea typeface="+mj-lt"/>
                <a:cs typeface="+mj-lt"/>
              </a:rPr>
              <a:t>Following participation in most participants agreed or strongly agreed that they felt….</a:t>
            </a:r>
            <a:endParaRPr lang="en-US" b="0" dirty="0"/>
          </a:p>
        </p:txBody>
      </p:sp>
    </p:spTree>
    <p:extLst>
      <p:ext uri="{BB962C8B-B14F-4D97-AF65-F5344CB8AC3E}">
        <p14:creationId xmlns:p14="http://schemas.microsoft.com/office/powerpoint/2010/main" val="52352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E31ACE-1E07-996A-6D50-651FB8DC0A44}"/>
              </a:ext>
            </a:extLst>
          </p:cNvPr>
          <p:cNvSpPr>
            <a:spLocks noGrp="1"/>
          </p:cNvSpPr>
          <p:nvPr>
            <p:ph type="title"/>
          </p:nvPr>
        </p:nvSpPr>
        <p:spPr/>
        <p:txBody>
          <a:bodyPr/>
          <a:lstStyle/>
          <a:p>
            <a:r>
              <a:rPr lang="en-AU" dirty="0"/>
              <a:t>Student Feedback – </a:t>
            </a:r>
            <a:r>
              <a:rPr lang="en-AU" i="1" dirty="0"/>
              <a:t>In their words</a:t>
            </a:r>
          </a:p>
        </p:txBody>
      </p:sp>
      <p:sp>
        <p:nvSpPr>
          <p:cNvPr id="2" name="Content Placeholder 1">
            <a:extLst>
              <a:ext uri="{FF2B5EF4-FFF2-40B4-BE49-F238E27FC236}">
                <a16:creationId xmlns:a16="http://schemas.microsoft.com/office/drawing/2014/main" id="{BEDF4772-B245-04C9-7813-2C356DD854C0}"/>
              </a:ext>
            </a:extLst>
          </p:cNvPr>
          <p:cNvSpPr>
            <a:spLocks noGrp="1"/>
          </p:cNvSpPr>
          <p:nvPr>
            <p:ph sz="quarter" idx="14"/>
          </p:nvPr>
        </p:nvSpPr>
        <p:spPr/>
        <p:txBody>
          <a:bodyPr/>
          <a:lstStyle/>
          <a:p>
            <a:pPr lvl="0" defTabSz="1218895">
              <a:lnSpc>
                <a:spcPct val="100000"/>
              </a:lnSpc>
              <a:spcAft>
                <a:spcPts val="0"/>
              </a:spcAft>
              <a:defRPr/>
            </a:pPr>
            <a:r>
              <a:rPr lang="en-AU" sz="2400" b="0" dirty="0">
                <a:solidFill>
                  <a:schemeClr val="tx1"/>
                </a:solidFill>
              </a:rPr>
              <a:t>Sharing experiences and strategies to address </a:t>
            </a:r>
            <a:r>
              <a:rPr lang="en-AU" sz="2400" b="0" dirty="0" err="1">
                <a:solidFill>
                  <a:schemeClr val="tx1"/>
                </a:solidFill>
              </a:rPr>
              <a:t>Adhd</a:t>
            </a:r>
            <a:r>
              <a:rPr lang="en-AU" sz="2400" b="0" dirty="0">
                <a:solidFill>
                  <a:schemeClr val="tx1"/>
                </a:solidFill>
              </a:rPr>
              <a:t> difficulties</a:t>
            </a:r>
          </a:p>
          <a:p>
            <a:pPr lvl="0" defTabSz="1218895">
              <a:lnSpc>
                <a:spcPct val="100000"/>
              </a:lnSpc>
              <a:spcAft>
                <a:spcPts val="0"/>
              </a:spcAft>
              <a:defRPr/>
            </a:pPr>
            <a:endParaRPr lang="en-AU" sz="2400" b="0" dirty="0">
              <a:solidFill>
                <a:schemeClr val="tx1"/>
              </a:solidFill>
            </a:endParaRPr>
          </a:p>
          <a:p>
            <a:pPr defTabSz="1218895">
              <a:lnSpc>
                <a:spcPct val="100000"/>
              </a:lnSpc>
              <a:spcAft>
                <a:spcPts val="0"/>
              </a:spcAft>
              <a:defRPr/>
            </a:pPr>
            <a:r>
              <a:rPr lang="en-AU" sz="2400" b="0" dirty="0">
                <a:solidFill>
                  <a:schemeClr val="tx1"/>
                </a:solidFill>
              </a:rPr>
              <a:t>Connection, friendliness, familiarity in different shades, diversity in experience, joy in not feeling alone</a:t>
            </a:r>
          </a:p>
          <a:p>
            <a:pPr lvl="0" defTabSz="1218895">
              <a:lnSpc>
                <a:spcPct val="100000"/>
              </a:lnSpc>
              <a:spcAft>
                <a:spcPts val="0"/>
              </a:spcAft>
              <a:defRPr/>
            </a:pPr>
            <a:endParaRPr lang="en-AU" sz="2400" b="0" dirty="0">
              <a:solidFill>
                <a:schemeClr val="tx1"/>
              </a:solidFill>
            </a:endParaRPr>
          </a:p>
          <a:p>
            <a:pPr defTabSz="1218895">
              <a:lnSpc>
                <a:spcPct val="100000"/>
              </a:lnSpc>
              <a:spcAft>
                <a:spcPts val="0"/>
              </a:spcAft>
              <a:defRPr/>
            </a:pPr>
            <a:r>
              <a:rPr lang="en-AU" sz="2400" b="0" dirty="0">
                <a:solidFill>
                  <a:schemeClr val="tx1"/>
                </a:solidFill>
              </a:rPr>
              <a:t>This is a very nice and amazing learning and comforting experience to ADHD Uni students. I feel glad that the Uni and CAPS team invited me to join this peer support group</a:t>
            </a:r>
            <a:endParaRPr lang="en-AU" sz="2400" i="1" dirty="0"/>
          </a:p>
          <a:p>
            <a:pPr lvl="0" defTabSz="1218895">
              <a:lnSpc>
                <a:spcPct val="100000"/>
              </a:lnSpc>
              <a:spcAft>
                <a:spcPts val="0"/>
              </a:spcAft>
              <a:defRPr/>
            </a:pPr>
            <a:endParaRPr lang="en-AU" sz="2400" b="0" dirty="0">
              <a:solidFill>
                <a:schemeClr val="tx1"/>
              </a:solidFill>
            </a:endParaRPr>
          </a:p>
          <a:p>
            <a:pPr defTabSz="1218895">
              <a:lnSpc>
                <a:spcPct val="100000"/>
              </a:lnSpc>
              <a:spcAft>
                <a:spcPts val="0"/>
              </a:spcAft>
              <a:defRPr/>
            </a:pPr>
            <a:r>
              <a:rPr lang="en-AU" sz="2400" b="0" dirty="0">
                <a:solidFill>
                  <a:schemeClr val="tx1"/>
                </a:solidFill>
              </a:rPr>
              <a:t>A lovely enlightening experience which helped myself to give myself some slack with the ADHD symptoms </a:t>
            </a:r>
          </a:p>
          <a:p>
            <a:pPr lvl="0" defTabSz="1218895">
              <a:lnSpc>
                <a:spcPct val="100000"/>
              </a:lnSpc>
              <a:spcAft>
                <a:spcPts val="0"/>
              </a:spcAft>
              <a:defRPr/>
            </a:pPr>
            <a:endParaRPr lang="en-AU" sz="2400" b="0" dirty="0">
              <a:solidFill>
                <a:schemeClr val="tx1"/>
              </a:solidFill>
            </a:endParaRPr>
          </a:p>
          <a:p>
            <a:endParaRPr lang="en-AU" dirty="0"/>
          </a:p>
        </p:txBody>
      </p:sp>
      <p:pic>
        <p:nvPicPr>
          <p:cNvPr id="4" name="speech">
            <a:hlinkClick r:id="" action="ppaction://media"/>
            <a:extLst>
              <a:ext uri="{FF2B5EF4-FFF2-40B4-BE49-F238E27FC236}">
                <a16:creationId xmlns:a16="http://schemas.microsoft.com/office/drawing/2014/main" id="{A5BAB6C3-DF5F-C634-5204-D7809FCD25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85796" y="1870255"/>
            <a:ext cx="406400" cy="406400"/>
          </a:xfrm>
          <a:prstGeom prst="rect">
            <a:avLst/>
          </a:prstGeom>
        </p:spPr>
      </p:pic>
      <p:pic>
        <p:nvPicPr>
          <p:cNvPr id="5" name="speech (1)">
            <a:hlinkClick r:id="" action="ppaction://media"/>
            <a:extLst>
              <a:ext uri="{FF2B5EF4-FFF2-40B4-BE49-F238E27FC236}">
                <a16:creationId xmlns:a16="http://schemas.microsoft.com/office/drawing/2014/main" id="{032AA60B-5DEA-6EBE-B082-915464E240EF}"/>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68545" y="3022600"/>
            <a:ext cx="406400" cy="406400"/>
          </a:xfrm>
          <a:prstGeom prst="rect">
            <a:avLst/>
          </a:prstGeom>
        </p:spPr>
      </p:pic>
      <p:pic>
        <p:nvPicPr>
          <p:cNvPr id="6" name="speech (2)">
            <a:hlinkClick r:id="" action="ppaction://media"/>
            <a:extLst>
              <a:ext uri="{FF2B5EF4-FFF2-40B4-BE49-F238E27FC236}">
                <a16:creationId xmlns:a16="http://schemas.microsoft.com/office/drawing/2014/main" id="{EC7F92E5-B289-F1E3-3BE6-5E75FF4565F9}"/>
              </a:ext>
              <a:ext uri="{C183D7F6-B498-43B3-948B-1728B52AA6E4}">
                <adec:decorative xmlns:adec="http://schemas.microsoft.com/office/drawing/2017/decorative" val="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91214" y="4435208"/>
            <a:ext cx="406400" cy="406400"/>
          </a:xfrm>
          <a:prstGeom prst="rect">
            <a:avLst/>
          </a:prstGeom>
        </p:spPr>
      </p:pic>
      <p:pic>
        <p:nvPicPr>
          <p:cNvPr id="7" name="speech (3)">
            <a:hlinkClick r:id="" action="ppaction://media"/>
            <a:extLst>
              <a:ext uri="{FF2B5EF4-FFF2-40B4-BE49-F238E27FC236}">
                <a16:creationId xmlns:a16="http://schemas.microsoft.com/office/drawing/2014/main" id="{0E7E9810-596F-4DCB-A2DC-9958B675B363}"/>
              </a:ext>
              <a:ext uri="{C183D7F6-B498-43B3-948B-1728B52AA6E4}">
                <adec:decorative xmlns:adec="http://schemas.microsoft.com/office/drawing/2017/decorative" val="1"/>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3315577" y="5536801"/>
            <a:ext cx="406400" cy="406400"/>
          </a:xfrm>
          <a:prstGeom prst="rect">
            <a:avLst/>
          </a:prstGeom>
        </p:spPr>
      </p:pic>
    </p:spTree>
    <p:extLst>
      <p:ext uri="{BB962C8B-B14F-4D97-AF65-F5344CB8AC3E}">
        <p14:creationId xmlns:p14="http://schemas.microsoft.com/office/powerpoint/2010/main" val="19376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72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000"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7d8113-1d44-46cb-baa5-a742d0650dfc" xsi:nil="true"/>
    <lcf76f155ced4ddcb4097134ff3c332f xmlns="8bbb3940-d45c-4d4b-a8ac-46c1e0e7fe1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D647997610B84D8060EBE882A00F51" ma:contentTypeVersion="19" ma:contentTypeDescription="Create a new document." ma:contentTypeScope="" ma:versionID="3089130ec5e25c6af90328a30ebcb18b">
  <xsd:schema xmlns:xsd="http://www.w3.org/2001/XMLSchema" xmlns:xs="http://www.w3.org/2001/XMLSchema" xmlns:p="http://schemas.microsoft.com/office/2006/metadata/properties" xmlns:ns2="8bbb3940-d45c-4d4b-a8ac-46c1e0e7fe1d" xmlns:ns3="3bbf7e5f-8627-4322-99fa-9b1b58cbafe0" xmlns:ns4="f07d8113-1d44-46cb-baa5-a742d0650dfc" targetNamespace="http://schemas.microsoft.com/office/2006/metadata/properties" ma:root="true" ma:fieldsID="2f13baff1fa7f854c2ba71e25e015e43" ns2:_="" ns3:_="" ns4:_="">
    <xsd:import namespace="8bbb3940-d45c-4d4b-a8ac-46c1e0e7fe1d"/>
    <xsd:import namespace="3bbf7e5f-8627-4322-99fa-9b1b58cbafe0"/>
    <xsd:import namespace="f07d8113-1d44-46cb-baa5-a742d0650d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b3940-d45c-4d4b-a8ac-46c1e0e7f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f7e5f-8627-4322-99fa-9b1b58cbaf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d8113-1d44-46cb-baa5-a742d0650df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2c707b4-69ed-4d11-b2fc-77aef3bec125}" ma:internalName="TaxCatchAll" ma:showField="CatchAllData" ma:web="3bbf7e5f-8627-4322-99fa-9b1b58cbaf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75387-93F6-4D93-B300-D671EFAD96D4}">
  <ds:schemaRefs>
    <ds:schemaRef ds:uri="http://schemas.microsoft.com/sharepoint/v3/contenttype/forms"/>
  </ds:schemaRefs>
</ds:datastoreItem>
</file>

<file path=customXml/itemProps2.xml><?xml version="1.0" encoding="utf-8"?>
<ds:datastoreItem xmlns:ds="http://schemas.openxmlformats.org/officeDocument/2006/customXml" ds:itemID="{FE8FFBB9-4FB3-4A1F-8381-B3FA72337E91}">
  <ds:schemaRefs>
    <ds:schemaRef ds:uri="http://schemas.microsoft.com/office/2006/documentManagement/types"/>
    <ds:schemaRef ds:uri="http://schemas.microsoft.com/office/infopath/2007/PartnerControls"/>
    <ds:schemaRef ds:uri="http://purl.org/dc/terms/"/>
    <ds:schemaRef ds:uri="http://www.w3.org/XML/1998/namespace"/>
    <ds:schemaRef ds:uri="http://schemas.openxmlformats.org/package/2006/metadata/core-properties"/>
    <ds:schemaRef ds:uri="f07d8113-1d44-46cb-baa5-a742d0650dfc"/>
    <ds:schemaRef ds:uri="dc52c1f8-485d-4b3a-8822-e6bdaeef026a"/>
    <ds:schemaRef ds:uri="http://purl.org/dc/elements/1.1/"/>
    <ds:schemaRef ds:uri="http://schemas.microsoft.com/office/2006/metadata/properties"/>
    <ds:schemaRef ds:uri="df0f4728-3e6d-49cb-9749-ca1af6976578"/>
    <ds:schemaRef ds:uri="http://schemas.microsoft.com/sharepoint/v3/fields"/>
    <ds:schemaRef ds:uri="http://purl.org/dc/dcmitype/"/>
    <ds:schemaRef ds:uri="8bbb3940-d45c-4d4b-a8ac-46c1e0e7fe1d"/>
  </ds:schemaRefs>
</ds:datastoreItem>
</file>

<file path=customXml/itemProps3.xml><?xml version="1.0" encoding="utf-8"?>
<ds:datastoreItem xmlns:ds="http://schemas.openxmlformats.org/officeDocument/2006/customXml" ds:itemID="{0B20CCD4-464C-4B5D-A3CB-AC832450E5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b3940-d45c-4d4b-a8ac-46c1e0e7fe1d"/>
    <ds:schemaRef ds:uri="3bbf7e5f-8627-4322-99fa-9b1b58cbafe0"/>
    <ds:schemaRef ds:uri="f07d8113-1d44-46cb-baa5-a742d0650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e5bf3cf-1ff4-46b7-9176-52c538c22a4d}" enabled="0" method="" siteId="{0e5bf3cf-1ff4-46b7-9176-52c538c22a4d}" removed="1"/>
</clbl:labelList>
</file>

<file path=docProps/app.xml><?xml version="1.0" encoding="utf-8"?>
<Properties xmlns="http://schemas.openxmlformats.org/officeDocument/2006/extended-properties" xmlns:vt="http://schemas.openxmlformats.org/officeDocument/2006/docPropsVTypes">
  <Template>Master_University-of-Melbourne</Template>
  <TotalTime>161</TotalTime>
  <Words>593</Words>
  <Application>Microsoft Office PowerPoint</Application>
  <PresentationFormat>Widescreen</PresentationFormat>
  <Paragraphs>80</Paragraphs>
  <Slides>13</Slides>
  <Notes>13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 Narrow</vt:lpstr>
      <vt:lpstr>Calibri</vt:lpstr>
      <vt:lpstr>University of Melbourne</vt:lpstr>
      <vt:lpstr>Navigating ADHD Together student support group:</vt:lpstr>
      <vt:lpstr>Acknowledgement of Country</vt:lpstr>
      <vt:lpstr>Introduction and rationale for the group</vt:lpstr>
      <vt:lpstr>Students with ADHD told us they want…</vt:lpstr>
      <vt:lpstr>Navigating ADHD Together</vt:lpstr>
      <vt:lpstr>Facilitating a greater sense of belonging</vt:lpstr>
      <vt:lpstr>Supporting a diverse student group</vt:lpstr>
      <vt:lpstr>Summary of ADHD Group Program Feedback, Sem 1 2025 (N = 9)</vt:lpstr>
      <vt:lpstr>Student Feedback – In their words</vt:lpstr>
      <vt:lpstr>Key takeaways and next steps</vt:lpstr>
      <vt:lpstr>CAPS Website</vt:lpstr>
      <vt:lpstr>Keep Up to Date</vt:lpstr>
      <vt:lpstr>Sensory preferences checklist</vt:lpstr>
    </vt:vector>
  </TitlesOfParts>
  <Company>The University of Melbourne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Susannah Woodward</dc:creator>
  <cp:lastModifiedBy>Dina Uzhegova</cp:lastModifiedBy>
  <cp:revision>2</cp:revision>
  <cp:lastPrinted>2025-11-18T04:36:00Z</cp:lastPrinted>
  <dcterms:created xsi:type="dcterms:W3CDTF">2024-08-22T01:42:58Z</dcterms:created>
  <dcterms:modified xsi:type="dcterms:W3CDTF">2025-11-25T18:51:16Z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0x01010068D647997610B84D8060EBE882A00F51</vt:lpwstr>
  </property>
  <property fmtid="{D5CDD505-2E9C-101B-9397-08002B2CF9AE}" pid="3" name="MediaServiceImageTags">
    <vt:lpwstr/>
  </property>
</Properties>
</file>