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41130059ae474ffa" Type="http://schemas.microsoft.com/office/2006/relationships/ui/extensibility" Target="customUI/customUI.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72" r:id="rId5"/>
    <p:sldId id="371" r:id="rId6"/>
    <p:sldId id="368" r:id="rId7"/>
    <p:sldId id="479" r:id="rId8"/>
    <p:sldId id="257" r:id="rId9"/>
    <p:sldId id="258" r:id="rId10"/>
    <p:sldId id="259" r:id="rId11"/>
    <p:sldId id="260" r:id="rId12"/>
    <p:sldId id="261" r:id="rId13"/>
    <p:sldId id="262" r:id="rId14"/>
    <p:sldId id="263" r:id="rId15"/>
    <p:sldId id="264" r:id="rId16"/>
    <p:sldId id="265" r:id="rId17"/>
    <p:sldId id="266" r:id="rId18"/>
    <p:sldId id="267" r:id="rId19"/>
    <p:sldId id="480" r:id="rId20"/>
    <p:sldId id="481" r:id="rId21"/>
    <p:sldId id="269" r:id="rId22"/>
    <p:sldId id="482" r:id="rId23"/>
    <p:sldId id="374" r:id="rId24"/>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Right Click for Option" id="{4FDA67CD-A15C-4C29-8948-D1BF91269A83}">
          <p14:sldIdLst>
            <p14:sldId id="372"/>
            <p14:sldId id="371"/>
            <p14:sldId id="368"/>
            <p14:sldId id="479"/>
            <p14:sldId id="257"/>
            <p14:sldId id="258"/>
            <p14:sldId id="259"/>
            <p14:sldId id="260"/>
            <p14:sldId id="261"/>
            <p14:sldId id="262"/>
            <p14:sldId id="263"/>
            <p14:sldId id="264"/>
            <p14:sldId id="265"/>
            <p14:sldId id="266"/>
            <p14:sldId id="267"/>
            <p14:sldId id="480"/>
            <p14:sldId id="481"/>
            <p14:sldId id="269"/>
            <p14:sldId id="482"/>
            <p14:sldId id="37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D8"/>
    <a:srgbClr val="EB7BBE"/>
    <a:srgbClr val="FFD629"/>
    <a:srgbClr val="EBEBEB"/>
    <a:srgbClr val="4F4C37"/>
    <a:srgbClr val="1E497D"/>
    <a:srgbClr val="8F999E"/>
    <a:srgbClr val="FFFFFF"/>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5" autoAdjust="0"/>
    <p:restoredTop sz="94598" autoAdjust="0"/>
  </p:normalViewPr>
  <p:slideViewPr>
    <p:cSldViewPr snapToObjects="1">
      <p:cViewPr>
        <p:scale>
          <a:sx n="88" d="100"/>
          <a:sy n="88" d="100"/>
        </p:scale>
        <p:origin x="317"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9864"/>
    </p:cViewPr>
  </p:sorterViewPr>
  <p:notesViewPr>
    <p:cSldViewPr snapToObjects="1" showGuides="1">
      <p:cViewPr varScale="1">
        <p:scale>
          <a:sx n="84" d="100"/>
          <a:sy n="84" d="100"/>
        </p:scale>
        <p:origin x="29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6/11/2025</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6/11/2025</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24C7384-8610-A519-831D-193A4F32D76E}"/>
              </a:ext>
            </a:extLst>
          </p:cNvPr>
          <p:cNvSpPr>
            <a:spLocks noGrp="1"/>
          </p:cNvSpPr>
          <p:nvPr>
            <p:ph type="title" hasCustomPrompt="1"/>
          </p:nvPr>
        </p:nvSpPr>
        <p:spPr>
          <a:xfrm>
            <a:off x="345600" y="342000"/>
            <a:ext cx="9695205" cy="531544"/>
          </a:xfrm>
        </p:spPr>
        <p:txBody>
          <a:bodyPr/>
          <a:lstStyle>
            <a:lvl1pPr>
              <a:defRPr>
                <a:solidFill>
                  <a:schemeClr val="bg1"/>
                </a:solidFill>
              </a:defRPr>
            </a:lvl1pPr>
          </a:lstStyle>
          <a:p>
            <a:r>
              <a:rPr lang="en-GB" dirty="0"/>
              <a:t>Copyright warning</a:t>
            </a:r>
            <a:endParaRPr lang="en-AU" dirty="0"/>
          </a:p>
        </p:txBody>
      </p:sp>
      <p:sp>
        <p:nvSpPr>
          <p:cNvPr id="5" name="Text Placeholder 4">
            <a:extLst>
              <a:ext uri="{FF2B5EF4-FFF2-40B4-BE49-F238E27FC236}">
                <a16:creationId xmlns:a16="http://schemas.microsoft.com/office/drawing/2014/main" id="{BA3D8685-16E7-5C1A-AEA3-61D26B6F3041}"/>
              </a:ext>
            </a:extLst>
          </p:cNvPr>
          <p:cNvSpPr>
            <a:spLocks noGrp="1"/>
          </p:cNvSpPr>
          <p:nvPr>
            <p:ph type="body" sz="quarter" idx="10" hasCustomPrompt="1"/>
          </p:nvPr>
        </p:nvSpPr>
        <p:spPr>
          <a:xfrm>
            <a:off x="1631950" y="1898650"/>
            <a:ext cx="9001125" cy="3546475"/>
          </a:xfrm>
        </p:spPr>
        <p:txBody>
          <a:bodyPr/>
          <a:lstStyle>
            <a:lvl1pPr algn="ctr">
              <a:lnSpc>
                <a:spcPct val="115000"/>
              </a:lnSpc>
              <a:spcBef>
                <a:spcPts val="600"/>
              </a:spcBef>
              <a:spcAft>
                <a:spcPts val="600"/>
              </a:spcAft>
              <a:defRPr sz="1800" b="0"/>
            </a:lvl1pPr>
          </a:lstStyle>
          <a:p>
            <a:pPr lvl="0"/>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p>
          <a:p>
            <a:pPr lvl="0"/>
            <a:endPar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0"/>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71598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sz="2400">
                <a:solidFill>
                  <a:schemeClr val="bg1"/>
                </a:solidFill>
              </a:defRPr>
            </a:lvl1pPr>
            <a:lvl2pPr>
              <a:defRPr sz="2400">
                <a:solidFill>
                  <a:schemeClr val="bg1"/>
                </a:solidFill>
              </a:defRPr>
            </a:lvl2pPr>
            <a:lvl3pPr>
              <a:buClr>
                <a:schemeClr val="bg1"/>
              </a:buClr>
              <a:defRPr sz="24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lnSpc>
                <a:spcPct val="110000"/>
              </a:lnSpc>
              <a:defRPr sz="1200">
                <a:solidFill>
                  <a:schemeClr val="bg1"/>
                </a:solidFill>
              </a:defRPr>
            </a:lvl1pPr>
          </a:lstStyle>
          <a:p>
            <a:r>
              <a:rPr lang="en-AU" dirty="0"/>
              <a:t>[Insert Identifier] | [Insert Report Title]</a:t>
            </a:r>
            <a:endParaRPr lang="en-AU" sz="1200"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sz="1200">
                <a:solidFill>
                  <a:schemeClr val="bg1"/>
                </a:solidFill>
              </a:defRPr>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139245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Picture Placeholder 7">
            <a:extLst>
              <a:ext uri="{FF2B5EF4-FFF2-40B4-BE49-F238E27FC236}">
                <a16:creationId xmlns:a16="http://schemas.microsoft.com/office/drawing/2014/main" id="{7C6DB685-726F-A1FB-C9B0-00C92EC7F117}"/>
              </a:ext>
              <a:ext uri="{C183D7F6-B498-43B3-948B-1728B52AA6E4}">
                <adec:decorative xmlns:adec="http://schemas.microsoft.com/office/drawing/2017/decorative" val="1"/>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dirty="0"/>
              <a:t>Click icon to add Image of presenter</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lnSpc>
                <a:spcPct val="110000"/>
              </a:lnSpc>
              <a:defRPr sz="1200">
                <a:solidFill>
                  <a:schemeClr val="bg2"/>
                </a:solidFill>
              </a:defRPr>
            </a:lvl1pPr>
          </a:lstStyle>
          <a:p>
            <a:pPr>
              <a:lnSpc>
                <a:spcPct val="110000"/>
              </a:lnSpc>
            </a:pPr>
            <a:r>
              <a:rPr lang="en-AU" dirty="0"/>
              <a:t>[Insert Identifier] | [Insert Report Title]</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dirty="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ct val="110000"/>
              </a:lnSpc>
              <a:spcAft>
                <a:spcPts val="1200"/>
              </a:spcAft>
              <a:defRPr sz="2400">
                <a:solidFill>
                  <a:schemeClr val="bg2"/>
                </a:solidFill>
              </a:defRPr>
            </a:lvl1pPr>
            <a:lvl2pPr>
              <a:lnSpc>
                <a:spcPct val="110000"/>
              </a:lnSpc>
              <a:spcAft>
                <a:spcPts val="1200"/>
              </a:spcAft>
              <a:defRPr sz="2400">
                <a:solidFill>
                  <a:schemeClr val="bg2"/>
                </a:solidFill>
              </a:defRPr>
            </a:lvl2pPr>
            <a:lvl3pPr>
              <a:lnSpc>
                <a:spcPct val="110000"/>
              </a:lnSpc>
              <a:spcAft>
                <a:spcPts val="1200"/>
              </a:spcAft>
              <a:defRPr sz="2400">
                <a:solidFill>
                  <a:schemeClr val="bg2"/>
                </a:solidFill>
              </a:defRPr>
            </a:lvl3pPr>
            <a:lvl4pPr>
              <a:lnSpc>
                <a:spcPct val="110000"/>
              </a:lnSpc>
              <a:spcAft>
                <a:spcPts val="1200"/>
              </a:spcAft>
              <a:defRPr sz="2400">
                <a:solidFill>
                  <a:schemeClr val="bg2"/>
                </a:solidFill>
              </a:defRPr>
            </a:lvl4pPr>
            <a:lvl5pPr>
              <a:lnSpc>
                <a:spcPct val="110000"/>
              </a:lnSpc>
              <a:spcAft>
                <a:spcPts val="1200"/>
              </a:spcAft>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lnSpc>
                <a:spcPct val="110000"/>
              </a:lnSpc>
              <a:defRPr sz="1200">
                <a:solidFill>
                  <a:schemeClr val="bg2"/>
                </a:solidFill>
              </a:defRPr>
            </a:lvl1pPr>
          </a:lstStyle>
          <a:p>
            <a:pPr>
              <a:lnSpc>
                <a:spcPct val="110000"/>
              </a:lnSpc>
            </a:pPr>
            <a:r>
              <a:rPr lang="en-AU" dirty="0"/>
              <a:t>[Insert Identifier] | [Insert Report Title]</a:t>
            </a:r>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sz="1200">
                <a:solidFill>
                  <a:schemeClr val="bg2"/>
                </a:solidFill>
              </a:defRPr>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326753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dirty="0"/>
              <a:t>Click icon to insert Chart</a:t>
            </a:r>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dirty="0"/>
              <a:t>Click icon to insert Chart</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sz="1200"/>
            </a:lvl1pPr>
          </a:lstStyle>
          <a:p>
            <a:r>
              <a:rPr lang="en-AU" dirty="0"/>
              <a:t>[Insert Identifier] | [Insert Report Title]</a:t>
            </a:r>
            <a:endParaRPr lang="en-AU" sz="1200"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lvl1pPr>
              <a:defRPr sz="1200"/>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4061018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sz="1200"/>
            </a:lvl1pPr>
          </a:lstStyle>
          <a:p>
            <a:r>
              <a:rPr lang="en-AU" dirty="0"/>
              <a:t>[Insert Identifier] | [Insert Report Title]</a:t>
            </a:r>
            <a:endParaRPr lang="en-AU" sz="1200"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lvl1pPr>
              <a:defRPr sz="1200"/>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1421847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sz="1200"/>
            </a:lvl1pPr>
          </a:lstStyle>
          <a:p>
            <a:r>
              <a:rPr lang="en-AU" dirty="0"/>
              <a:t>[Insert Identifier] | [Insert Report Title]</a:t>
            </a:r>
            <a:endParaRPr lang="en-AU" sz="1200" dirty="0"/>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lvl1pPr>
              <a:defRPr sz="1200"/>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2628763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ct val="110000"/>
              </a:lnSpc>
              <a:defRPr sz="4800">
                <a:solidFill>
                  <a:schemeClr val="bg1"/>
                </a:solidFill>
              </a:defRPr>
            </a:lvl1pPr>
          </a:lstStyle>
          <a:p>
            <a:r>
              <a:rPr lang="en-US"/>
              <a:t>Click to edit Master title style</a:t>
            </a:r>
            <a:endParaRPr lang="en-AU" dirty="0"/>
          </a:p>
        </p:txBody>
      </p:sp>
      <p:pic>
        <p:nvPicPr>
          <p:cNvPr id="2" name="Picture Placeholder 6" descr="University of Melbourne logo, with Minerva and our motto, postera crescam laude.">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4870378" y="2315284"/>
            <a:ext cx="2385265" cy="2373856"/>
          </a:xfrm>
          <a:prstGeom prst="rect">
            <a:avLst/>
          </a:prstGeom>
        </p:spPr>
      </p:pic>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dirty="0"/>
              <a:t>[Collaborator/partner relationship disclaimer]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138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ct val="1100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dirty="0"/>
              <a:t>[Copyright, CTA or other information/notices]</a:t>
            </a:r>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p:txBody>
      </p:sp>
    </p:spTree>
    <p:extLst>
      <p:ext uri="{BB962C8B-B14F-4D97-AF65-F5344CB8AC3E}">
        <p14:creationId xmlns:p14="http://schemas.microsoft.com/office/powerpoint/2010/main" val="610721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5A607-5854-EEE8-6AB8-A4CEC8F88A86}"/>
              </a:ext>
            </a:extLst>
          </p:cNvPr>
          <p:cNvSpPr>
            <a:spLocks noGrp="1"/>
          </p:cNvSpPr>
          <p:nvPr>
            <p:ph type="title" hasCustomPrompt="1"/>
          </p:nvPr>
        </p:nvSpPr>
        <p:spPr>
          <a:xfrm>
            <a:off x="344500" y="-891480"/>
            <a:ext cx="9695205" cy="531544"/>
          </a:xfrm>
        </p:spPr>
        <p:txBody>
          <a:bodyPr/>
          <a:lstStyle/>
          <a:p>
            <a:r>
              <a:rPr lang="en-GB" dirty="0"/>
              <a:t>Copyright slide</a:t>
            </a:r>
            <a:endParaRPr lang="en-AU" dirty="0"/>
          </a:p>
        </p:txBody>
      </p:sp>
      <p:sp>
        <p:nvSpPr>
          <p:cNvPr id="2" name="TextBox 1">
            <a:extLst>
              <a:ext uri="{FF2B5EF4-FFF2-40B4-BE49-F238E27FC236}">
                <a16:creationId xmlns:a16="http://schemas.microsoft.com/office/drawing/2014/main" id="{43574486-8652-716C-61C2-985D79E5DEEF}"/>
              </a:ext>
            </a:extLst>
          </p:cNvPr>
          <p:cNvSpPr txBox="1"/>
          <p:nvPr userDrawn="1"/>
        </p:nvSpPr>
        <p:spPr>
          <a:xfrm>
            <a:off x="344500" y="4075200"/>
            <a:ext cx="2310675" cy="200055"/>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(c) The University of Melbourne</a:t>
            </a:r>
            <a:endParaRPr lang="en-AU" sz="1300" dirty="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86779" y="4091711"/>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dirty="0"/>
              <a:t>2025</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dirty="0">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dirty="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6167945"/>
            <a:ext cx="6740510" cy="400110"/>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dirty="0">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dirty="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2123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10000"/>
              </a:lnSpc>
              <a:defRPr sz="4400">
                <a:solidFill>
                  <a:schemeClr val="bg1"/>
                </a:solidFill>
              </a:defRPr>
            </a:lvl1pPr>
          </a:lstStyle>
          <a:p>
            <a:r>
              <a:rPr lang="en-US"/>
              <a:t>Click to edit Master title style</a:t>
            </a:r>
            <a:endParaRPr lang="en-AU" dirty="0"/>
          </a:p>
        </p:txBody>
      </p:sp>
      <p:pic>
        <p:nvPicPr>
          <p:cNvPr id="12" name="Picture Placeholder 10" descr="University of Melbourne logo, with Minerva and our motto, postera crescam laude.">
            <a:extLst>
              <a:ext uri="{FF2B5EF4-FFF2-40B4-BE49-F238E27FC236}">
                <a16:creationId xmlns:a16="http://schemas.microsoft.com/office/drawing/2014/main" id="{B9E60202-450E-CF2C-601B-7D1A7C9B3DF8}"/>
              </a:ext>
              <a:ext uri="{C183D7F6-B498-43B3-948B-1728B52AA6E4}">
                <adec:decorative xmlns:adec="http://schemas.microsoft.com/office/drawing/2017/decorative" val="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dirty="0"/>
              <a:t>[Insert Identifier] | [Insert Report Title]</a:t>
            </a:r>
          </a:p>
        </p:txBody>
      </p:sp>
    </p:spTree>
    <p:extLst>
      <p:ext uri="{BB962C8B-B14F-4D97-AF65-F5344CB8AC3E}">
        <p14:creationId xmlns:p14="http://schemas.microsoft.com/office/powerpoint/2010/main" val="191473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A957F-097B-72FD-DF04-76077458E46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798261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9EA14E96-8800-22C8-89D6-E71F62690040}"/>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Divider_with image1_styl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F275E5-53E4-CE84-BFBA-2BC612A005F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73612"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B2D016A-8FDD-6DAB-AFFB-7106A98833BE}"/>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22771786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close-up of a hand pointing at a model&#10;&#10;Description automatically generated">
            <a:extLst>
              <a:ext uri="{FF2B5EF4-FFF2-40B4-BE49-F238E27FC236}">
                <a16:creationId xmlns:a16="http://schemas.microsoft.com/office/drawing/2014/main" id="{BD33C0EC-1329-DF67-CC34-2186429DE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3027"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ED75EA72-1849-ED0B-B87F-D81D307895F6}"/>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22569239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BDE54C-00E9-5879-B7AA-CBAEB4B20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833715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68538D9E-D542-CA8B-7639-5C0127AF6A4B}"/>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57394206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32C17A-0B3D-3605-0770-718372FF115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01253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256BC10-85DF-E059-B56B-9464CE2F6E64}"/>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032562100"/>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287946-82AF-7FA8-19A7-7FCE04906E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25192B51-A61F-626B-3E90-CDD52FD5821A}"/>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4238323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DD1383-E7A4-AA64-8DE9-6E004E157B5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07799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788CBB0-8D0D-2410-221B-EA50D5FC4423}"/>
              </a:ext>
            </a:extLst>
          </p:cNvPr>
          <p:cNvSpPr>
            <a:spLocks noGrp="1"/>
          </p:cNvSpPr>
          <p:nvPr>
            <p:ph type="title"/>
          </p:nvPr>
        </p:nvSpPr>
        <p:spPr>
          <a:xfrm>
            <a:off x="8328248" y="380190"/>
            <a:ext cx="2306152" cy="2411333"/>
          </a:xfrm>
        </p:spPr>
        <p:txBody>
          <a:bodyPr/>
          <a:lstStyle>
            <a:lvl1pPr>
              <a:lnSpc>
                <a:spcPct val="110000"/>
              </a:lnSpc>
              <a:defRPr sz="2400">
                <a:solidFill>
                  <a:schemeClr val="bg2"/>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6669143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6BE47-7A2B-FB6B-ED40-B51129631D0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55124"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B399E558-4E22-0BB4-364D-D64D98286077}"/>
              </a:ext>
            </a:extLst>
          </p:cNvPr>
          <p:cNvSpPr>
            <a:spLocks noGrp="1"/>
          </p:cNvSpPr>
          <p:nvPr>
            <p:ph type="title"/>
          </p:nvPr>
        </p:nvSpPr>
        <p:spPr>
          <a:xfrm>
            <a:off x="8328248" y="380190"/>
            <a:ext cx="2306152" cy="2411333"/>
          </a:xfrm>
        </p:spPr>
        <p:txBody>
          <a:bodyPr/>
          <a:lstStyle>
            <a:lvl1pPr>
              <a:lnSpc>
                <a:spcPct val="110000"/>
              </a:lnSpc>
              <a:defRPr sz="2400">
                <a:solidFill>
                  <a:schemeClr val="bg2"/>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0719196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9DE1A1-49DF-E58A-6C88-61C3401E0A41}"/>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10000"/>
              </a:lnSpc>
              <a:spcAft>
                <a:spcPts val="1200"/>
              </a:spcAft>
              <a:defRPr sz="4400">
                <a:solidFill>
                  <a:schemeClr val="bg1"/>
                </a:solidFill>
              </a:defRPr>
            </a:lvl1pPr>
          </a:lstStyle>
          <a:p>
            <a:r>
              <a:rPr lang="en-US"/>
              <a:t>Click to edit Master title style</a:t>
            </a:r>
            <a:endParaRPr lang="en-AU" dirty="0"/>
          </a:p>
        </p:txBody>
      </p:sp>
      <p:pic>
        <p:nvPicPr>
          <p:cNvPr id="5" name="Picture Placeholder 10" descr="University of Melbourne logo, with Minerva and our motto, postera crescam laude.">
            <a:extLst>
              <a:ext uri="{FF2B5EF4-FFF2-40B4-BE49-F238E27FC236}">
                <a16:creationId xmlns:a16="http://schemas.microsoft.com/office/drawing/2014/main" id="{30E4AA47-6A18-5856-8B55-31A2F24D6B0F}"/>
              </a:ext>
              <a:ext uri="{C183D7F6-B498-43B3-948B-1728B52AA6E4}">
                <adec:decorative xmlns:adec="http://schemas.microsoft.com/office/drawing/2017/decorative" val="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lnSpc>
                <a:spcPct val="110000"/>
              </a:lnSpc>
              <a:defRPr sz="1200">
                <a:solidFill>
                  <a:schemeClr val="bg1"/>
                </a:solidFill>
              </a:defRPr>
            </a:lvl1pPr>
          </a:lstStyle>
          <a:p>
            <a:pPr>
              <a:lnSpc>
                <a:spcPct val="110000"/>
              </a:lnSpc>
            </a:pPr>
            <a:r>
              <a:rPr lang="en-AU" dirty="0"/>
              <a:t>[Insert Identifier] | [Insert Report Title]</a:t>
            </a:r>
          </a:p>
        </p:txBody>
      </p:sp>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10000"/>
              </a:lnSpc>
              <a:spcAft>
                <a:spcPts val="0"/>
              </a:spcAft>
              <a:buFontTx/>
              <a:buNone/>
              <a:defRPr sz="1300" b="0">
                <a:solidFill>
                  <a:schemeClr val="bg1"/>
                </a:solidFill>
              </a:defRPr>
            </a:lvl1pPr>
            <a:lvl2pPr marL="0" algn="r">
              <a:lnSpc>
                <a:spcPct val="11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57912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4">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024269-2550-85C4-BE45-B706209E4B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A482BF4A-DC2D-BAAE-D493-0EF565FDEE72}"/>
              </a:ext>
            </a:extLst>
          </p:cNvPr>
          <p:cNvSpPr>
            <a:spLocks noGrp="1"/>
          </p:cNvSpPr>
          <p:nvPr>
            <p:ph type="title"/>
          </p:nvPr>
        </p:nvSpPr>
        <p:spPr>
          <a:xfrm>
            <a:off x="8328248" y="380190"/>
            <a:ext cx="2306152" cy="2411333"/>
          </a:xfrm>
        </p:spPr>
        <p:txBody>
          <a:bodyPr/>
          <a:lstStyle>
            <a:lvl1pPr>
              <a:lnSpc>
                <a:spcPct val="110000"/>
              </a:lnSpc>
              <a:defRPr sz="2400">
                <a:solidFill>
                  <a:schemeClr val="bg2"/>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68792978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2"/>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5">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BDA43B-799F-3262-242C-5B80658B725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458123"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D65A8EB7-ABEF-789C-0585-78365B62A42B}"/>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926217321"/>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DBF601-CDA9-69BA-756C-E76F557DDDB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3495"/>
            <a:ext cx="89377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4" name="Title 2">
            <a:extLst>
              <a:ext uri="{FF2B5EF4-FFF2-40B4-BE49-F238E27FC236}">
                <a16:creationId xmlns:a16="http://schemas.microsoft.com/office/drawing/2014/main" id="{7BF6441F-30BB-24D3-98A4-87F171BB080A}"/>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3" name="Picture Placeholder 7">
            <a:extLst>
              <a:ext uri="{FF2B5EF4-FFF2-40B4-BE49-F238E27FC236}">
                <a16:creationId xmlns:a16="http://schemas.microsoft.com/office/drawing/2014/main" id="{F974493F-F173-1F00-92AD-843885FB6183}"/>
              </a:ext>
              <a:ext uri="{C183D7F6-B498-43B3-948B-1728B52AA6E4}">
                <adec:decorative xmlns:adec="http://schemas.microsoft.com/office/drawing/2017/decorative" val="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52386867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DC821B-C317-1417-9462-5276076292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3496"/>
            <a:ext cx="91162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9FFAEE9C-0D31-9D61-67D9-D1412CCEF099}"/>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9841087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6">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EEB241-B6FD-9EE4-0BB0-B7F11F8418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74466"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38958223-2B39-08CA-CE1F-E93E429745AB}"/>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30538654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6">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E1F172-EAEE-9E3C-B801-E4B9030BEEF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44" b="4383"/>
          <a:stretch/>
        </p:blipFill>
        <p:spPr>
          <a:xfrm>
            <a:off x="345599" y="342000"/>
            <a:ext cx="8090661"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4" name="Title 2">
            <a:extLst>
              <a:ext uri="{FF2B5EF4-FFF2-40B4-BE49-F238E27FC236}">
                <a16:creationId xmlns:a16="http://schemas.microsoft.com/office/drawing/2014/main" id="{6F4D9048-F354-5FE8-2DC5-E017BD283C09}"/>
              </a:ext>
            </a:extLst>
          </p:cNvPr>
          <p:cNvSpPr txBox="1">
            <a:spLocks/>
          </p:cNvSpPr>
          <p:nvPr userDrawn="1"/>
        </p:nvSpPr>
        <p:spPr>
          <a:xfrm>
            <a:off x="8321144" y="396000"/>
            <a:ext cx="2306152" cy="2411333"/>
          </a:xfrm>
          <a:prstGeom prst="rect">
            <a:avLst/>
          </a:prstGeom>
        </p:spPr>
        <p:txBody>
          <a:bodyPr vert="horz" lIns="0" tIns="0" rIns="0" bIns="0" rtlCol="0" anchor="t">
            <a:noAutofit/>
          </a:bodyPr>
          <a:lstStyle>
            <a:lvl1pPr algn="l" defTabSz="1218804" rtl="0" eaLnBrk="1" latinLnBrk="0" hangingPunct="1">
              <a:lnSpc>
                <a:spcPts val="4000"/>
              </a:lnSpc>
              <a:spcBef>
                <a:spcPct val="0"/>
              </a:spcBef>
              <a:buNone/>
              <a:defRPr sz="2400" b="1" kern="1200">
                <a:solidFill>
                  <a:schemeClr val="bg1"/>
                </a:solidFill>
                <a:latin typeface="+mj-lt"/>
                <a:ea typeface="+mj-ea"/>
                <a:cs typeface="Arial" pitchFamily="34" charset="0"/>
              </a:defRPr>
            </a:lvl1pPr>
          </a:lstStyle>
          <a:p>
            <a:pPr>
              <a:lnSpc>
                <a:spcPct val="110000"/>
              </a:lnSpc>
            </a:pPr>
            <a:r>
              <a:rPr lang="en-GB" dirty="0"/>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2288317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6">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621E20-3B1D-7A47-09A7-7ADB27759E1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92457"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90000"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FF84D3DF-0908-0B4F-C96C-571429A0385E}"/>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57575195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4" name="Picture Placeholder 10" descr="University of Melbourne logo, with Minerva and our motto, postera crescam laude.">
            <a:extLst>
              <a:ext uri="{FF2B5EF4-FFF2-40B4-BE49-F238E27FC236}">
                <a16:creationId xmlns:a16="http://schemas.microsoft.com/office/drawing/2014/main" id="{F44244A3-AF35-00C5-3FA8-D6B57DDB2ED6}"/>
              </a:ext>
              <a:ext uri="{C183D7F6-B498-43B3-948B-1728B52AA6E4}">
                <adec:decorative xmlns:adec="http://schemas.microsoft.com/office/drawing/2017/decorative" val="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72713808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2D86A-A44D-CDAE-9665-F4BFF676E9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644891"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7FEC13BB-0515-875F-5141-77D49DA0A435}"/>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42903895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ADEC2-C4A9-6F30-E874-B83B9B07C3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999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719FC9E4-2CE6-7FEA-4C5E-9E358C27CBCD}"/>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79736-BE03-EE69-3641-E7C70EC45D7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6340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1EBD651D-649C-D602-787E-ADEBF56C5805}"/>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86450669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53130-04CA-4F8F-7BD2-B29CCF71ABB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535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0A8090C-08FA-DB2E-C213-A04DE581FA72}"/>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1076727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8">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C26AC2-AAA3-E94F-770E-788A91004B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303936"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9737560E-9BB5-81F2-F0BD-A75469E10902}"/>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94246968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96D6BF-DBBA-5AEF-EF97-08D170EF1C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02391"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D2531B9D-C759-4B4C-AF7F-6314555A9FF2}"/>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Tree>
    <p:extLst>
      <p:ext uri="{BB962C8B-B14F-4D97-AF65-F5344CB8AC3E}">
        <p14:creationId xmlns:p14="http://schemas.microsoft.com/office/powerpoint/2010/main" val="105645031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dirty="0"/>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1455433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lvl1pPr>
              <a:lnSpc>
                <a:spcPct val="110000"/>
              </a:lnSpc>
              <a:defRPr/>
            </a:lvl1pPr>
          </a:lstStyle>
          <a:p>
            <a:r>
              <a:rPr lang="en-US"/>
              <a:t>Click to edit Master title style</a:t>
            </a:r>
            <a:endParaRPr lang="en-AU" dirty="0"/>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lvl1pPr>
              <a:defRPr sz="1200"/>
            </a:lvl1pPr>
          </a:lstStyle>
          <a:p>
            <a:r>
              <a:rPr lang="en-AU" dirty="0"/>
              <a:t>[Insert Identifier] | [Insert Report Title]</a:t>
            </a:r>
            <a:endParaRPr lang="en-AU" sz="1200" dirty="0"/>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lvl1pPr>
              <a:defRPr sz="1200"/>
            </a:lvl1pPr>
          </a:lstStyle>
          <a:p>
            <a:r>
              <a:rPr lang="en-AU" dirty="0"/>
              <a:t>Page [</a:t>
            </a:r>
            <a:fld id="{29D5CE74-914C-4689-99FC-1AEF49CE2B47}" type="slidenum">
              <a:rPr smtClean="0"/>
              <a:pPr/>
              <a:t>‹#›</a:t>
            </a:fld>
            <a:r>
              <a:rPr dirty="0"/>
              <a:t>]</a:t>
            </a:r>
            <a:endParaRPr sz="1200" dirty="0"/>
          </a:p>
        </p:txBody>
      </p:sp>
    </p:spTree>
    <p:extLst>
      <p:ext uri="{BB962C8B-B14F-4D97-AF65-F5344CB8AC3E}">
        <p14:creationId xmlns:p14="http://schemas.microsoft.com/office/powerpoint/2010/main" val="546547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5687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1B4368-12D9-57AE-3A1D-DAE6674AE8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8000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C1E300E2-7CFA-5D28-78D5-0501D7EC2B93}"/>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1EDBD4-C9CF-59CC-461E-DB98C187D3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9070" cy="6120000"/>
          </a:xfrm>
          <a:prstGeom prst="rect">
            <a:avLst/>
          </a:prstGeom>
        </p:spPr>
      </p:pic>
      <p:sp>
        <p:nvSpPr>
          <p:cNvPr id="5" name="Rectangle 4">
            <a:extLst>
              <a:ext uri="{FF2B5EF4-FFF2-40B4-BE49-F238E27FC236}">
                <a16:creationId xmlns:a16="http://schemas.microsoft.com/office/drawing/2014/main" id="{4EF8F4E9-FAE8-C7F7-EED9-30CA77676534}"/>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4" name="Title 2">
            <a:extLst>
              <a:ext uri="{FF2B5EF4-FFF2-40B4-BE49-F238E27FC236}">
                <a16:creationId xmlns:a16="http://schemas.microsoft.com/office/drawing/2014/main" id="{9473AB1E-43D5-0316-9ADA-F101184D0E67}"/>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7" name="Picture Placeholder 10">
            <a:extLst>
              <a:ext uri="{FF2B5EF4-FFF2-40B4-BE49-F238E27FC236}">
                <a16:creationId xmlns:a16="http://schemas.microsoft.com/office/drawing/2014/main" id="{21F14F64-41A3-A64C-2463-CAC1DD1F1635}"/>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4D6B5-F526-F625-9177-15B300C8FC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3922" cy="6120000"/>
          </a:xfrm>
          <a:prstGeom prst="rect">
            <a:avLst/>
          </a:prstGeom>
        </p:spPr>
      </p:pic>
      <p:sp>
        <p:nvSpPr>
          <p:cNvPr id="5" name="Rectangle 4">
            <a:extLst>
              <a:ext uri="{FF2B5EF4-FFF2-40B4-BE49-F238E27FC236}">
                <a16:creationId xmlns:a16="http://schemas.microsoft.com/office/drawing/2014/main" id="{315C606B-DBD6-6B98-FCEE-3981CBD7676E}"/>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2">
            <a:extLst>
              <a:ext uri="{FF2B5EF4-FFF2-40B4-BE49-F238E27FC236}">
                <a16:creationId xmlns:a16="http://schemas.microsoft.com/office/drawing/2014/main" id="{C38BB19C-9595-A317-CF50-FD909493FB10}"/>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7" name="Picture Placeholder 10">
            <a:extLst>
              <a:ext uri="{FF2B5EF4-FFF2-40B4-BE49-F238E27FC236}">
                <a16:creationId xmlns:a16="http://schemas.microsoft.com/office/drawing/2014/main" id="{934572BE-6DBB-223D-542C-91D71528A179}"/>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B552C-63F8-E9C0-06FA-7DB1F7430E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75088" cy="6120000"/>
          </a:xfrm>
          <a:prstGeom prst="rect">
            <a:avLst/>
          </a:prstGeom>
        </p:spPr>
      </p:pic>
      <p:sp>
        <p:nvSpPr>
          <p:cNvPr id="5" name="Rectangle 4">
            <a:extLst>
              <a:ext uri="{FF2B5EF4-FFF2-40B4-BE49-F238E27FC236}">
                <a16:creationId xmlns:a16="http://schemas.microsoft.com/office/drawing/2014/main" id="{B961782D-5772-54A1-DB84-FE91617DDF6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2">
            <a:extLst>
              <a:ext uri="{FF2B5EF4-FFF2-40B4-BE49-F238E27FC236}">
                <a16:creationId xmlns:a16="http://schemas.microsoft.com/office/drawing/2014/main" id="{6610920C-B24B-3B4D-76D8-6DC9FD0E17CA}"/>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pic>
        <p:nvPicPr>
          <p:cNvPr id="7" name="Picture Placeholder 10">
            <a:extLst>
              <a:ext uri="{FF2B5EF4-FFF2-40B4-BE49-F238E27FC236}">
                <a16:creationId xmlns:a16="http://schemas.microsoft.com/office/drawing/2014/main" id="{337175A6-6452-322F-7BD0-EAA975A86561}"/>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A9FC45-DD09-38AB-3B34-9EF99267BFC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8516916" cy="6120000"/>
          </a:xfrm>
          <a:prstGeom prst="rect">
            <a:avLst/>
          </a:prstGeom>
        </p:spPr>
      </p:pic>
      <p:sp>
        <p:nvSpPr>
          <p:cNvPr id="4" name="Rectangle 3">
            <a:extLst>
              <a:ext uri="{FF2B5EF4-FFF2-40B4-BE49-F238E27FC236}">
                <a16:creationId xmlns:a16="http://schemas.microsoft.com/office/drawing/2014/main" id="{D3569B04-81DF-2285-6290-6A1B9AE81DFD}"/>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2">
            <a:extLst>
              <a:ext uri="{FF2B5EF4-FFF2-40B4-BE49-F238E27FC236}">
                <a16:creationId xmlns:a16="http://schemas.microsoft.com/office/drawing/2014/main" id="{D5CEF490-5917-A80E-09D3-F52015CE2CA3}"/>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dirty="0"/>
          </a:p>
        </p:txBody>
      </p:sp>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10" name="Picture Placeholder 10">
            <a:extLst>
              <a:ext uri="{FF2B5EF4-FFF2-40B4-BE49-F238E27FC236}">
                <a16:creationId xmlns:a16="http://schemas.microsoft.com/office/drawing/2014/main" id="{560B8F70-2D74-855E-E3DD-E1442F6A7DAB}"/>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290" y="340504"/>
            <a:ext cx="1222350" cy="1223793"/>
          </a:xfrm>
          <a:prstGeom prst="rect">
            <a:avLst/>
          </a:prstGeom>
        </p:spPr>
      </p:pic>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p:txBody>
      </p:sp>
      <p:pic>
        <p:nvPicPr>
          <p:cNvPr id="8" name="Picture Placeholder 10">
            <a:extLst>
              <a:ext uri="{FF2B5EF4-FFF2-40B4-BE49-F238E27FC236}">
                <a16:creationId xmlns:a16="http://schemas.microsoft.com/office/drawing/2014/main" id="{186FA8D1-9047-12AF-8731-019C3A7101D9}"/>
              </a:ext>
              <a:ext uri="{C183D7F6-B498-43B3-948B-1728B52AA6E4}">
                <adec:decorative xmlns:adec="http://schemas.microsoft.com/office/drawing/2017/decorative" val="1"/>
              </a:ext>
            </a:extLst>
          </p:cNvPr>
          <p:cNvPicPr>
            <a:picLocks noChangeAspect="1"/>
          </p:cNvPicPr>
          <p:nvPr userDrawn="1"/>
        </p:nvPicPr>
        <p:blipFill rotWithShape="1">
          <a:blip r:embed="rId51"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dirty="0"/>
              <a:t>[Insert Identifier] | [Insert Report Title]</a:t>
            </a:r>
          </a:p>
        </p:txBody>
      </p:sp>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dirty="0"/>
              <a:t>Page [</a:t>
            </a:r>
            <a:fld id="{29D5CE74-914C-4689-99FC-1AEF49CE2B47}" type="slidenum">
              <a:rPr smtClean="0"/>
              <a:pPr/>
              <a:t>‹#›</a:t>
            </a:fld>
            <a:r>
              <a:rPr dirty="0"/>
              <a:t>]</a:t>
            </a:r>
            <a:endParaRPr lang="en-AU" dirty="0"/>
          </a:p>
        </p:txBody>
      </p:sp>
      <p:sp>
        <p:nvSpPr>
          <p:cNvPr id="7" name="TextBox 6">
            <a:extLst>
              <a:ext uri="{FF2B5EF4-FFF2-40B4-BE49-F238E27FC236}">
                <a16:creationId xmlns:a16="http://schemas.microsoft.com/office/drawing/2014/main" id="{4997D06E-1DF5-33D2-BFE2-0F86CC865C86}"/>
              </a:ext>
            </a:extLst>
          </p:cNvPr>
          <p:cNvSpPr txBox="1"/>
          <p:nvPr userDrawn="1">
            <p:extLst>
              <p:ext uri="{1162E1C5-73C7-4A58-AE30-91384D911F3F}">
                <p184:classification xmlns:p184="http://schemas.microsoft.com/office/powerpoint/2018/4/main" val="hdr"/>
              </p:ext>
            </p:extLst>
          </p:nvPr>
        </p:nvSpPr>
        <p:spPr>
          <a:xfrm>
            <a:off x="63500" y="63500"/>
            <a:ext cx="630238" cy="213360"/>
          </a:xfrm>
          <a:prstGeom prst="rect">
            <a:avLst/>
          </a:prstGeom>
        </p:spPr>
        <p:txBody>
          <a:bodyPr horzOverflow="overflow" lIns="0" tIns="0" rIns="0" bIns="0">
            <a:spAutoFit/>
          </a:bodyPr>
          <a:lstStyle/>
          <a:p>
            <a:pPr algn="l"/>
            <a:r>
              <a:rPr lang="en-AU" sz="1400">
                <a:solidFill>
                  <a:srgbClr val="000000">
                    <a:alpha val="50000"/>
                  </a:srgbClr>
                </a:solidFill>
                <a:latin typeface="Aptos" panose="020B0004020202020204" pitchFamily="34" charset="0"/>
              </a:rPr>
              <a:t>Internal</a:t>
            </a:r>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24" r:id="rId3"/>
    <p:sldLayoutId id="2147483726" r:id="rId4"/>
    <p:sldLayoutId id="2147483727" r:id="rId5"/>
    <p:sldLayoutId id="2147483728" r:id="rId6"/>
    <p:sldLayoutId id="2147483729" r:id="rId7"/>
    <p:sldLayoutId id="2147483730" r:id="rId8"/>
    <p:sldLayoutId id="2147483731" r:id="rId9"/>
    <p:sldLayoutId id="2147483682" r:id="rId10"/>
    <p:sldLayoutId id="2147483732" r:id="rId11"/>
    <p:sldLayoutId id="2147483733" r:id="rId12"/>
    <p:sldLayoutId id="2147483673" r:id="rId13"/>
    <p:sldLayoutId id="2147483659" r:id="rId14"/>
    <p:sldLayoutId id="2147483664" r:id="rId15"/>
    <p:sldLayoutId id="2147483710" r:id="rId16"/>
    <p:sldLayoutId id="2147483711" r:id="rId17"/>
    <p:sldLayoutId id="2147483734" r:id="rId18"/>
    <p:sldLayoutId id="2147483655" r:id="rId19"/>
    <p:sldLayoutId id="2147483736" r:id="rId20"/>
    <p:sldLayoutId id="2147483738" r:id="rId21"/>
    <p:sldLayoutId id="2147483739" r:id="rId22"/>
    <p:sldLayoutId id="2147483740" r:id="rId23"/>
    <p:sldLayoutId id="2147483744" r:id="rId24"/>
    <p:sldLayoutId id="2147483745" r:id="rId25"/>
    <p:sldLayoutId id="2147483746" r:id="rId26"/>
    <p:sldLayoutId id="2147483747" r:id="rId27"/>
    <p:sldLayoutId id="2147483749" r:id="rId28"/>
    <p:sldLayoutId id="2147483750" r:id="rId29"/>
    <p:sldLayoutId id="2147483751" r:id="rId30"/>
    <p:sldLayoutId id="2147483752" r:id="rId31"/>
    <p:sldLayoutId id="2147483754" r:id="rId32"/>
    <p:sldLayoutId id="2147483755" r:id="rId33"/>
    <p:sldLayoutId id="2147483756" r:id="rId34"/>
    <p:sldLayoutId id="2147483757" r:id="rId35"/>
    <p:sldLayoutId id="2147483759" r:id="rId36"/>
    <p:sldLayoutId id="2147483760" r:id="rId37"/>
    <p:sldLayoutId id="2147483761" r:id="rId38"/>
    <p:sldLayoutId id="2147483762" r:id="rId39"/>
    <p:sldLayoutId id="2147483764" r:id="rId40"/>
    <p:sldLayoutId id="2147483765" r:id="rId41"/>
    <p:sldLayoutId id="2147483766" r:id="rId42"/>
    <p:sldLayoutId id="2147483767" r:id="rId43"/>
    <p:sldLayoutId id="2147483769" r:id="rId44"/>
    <p:sldLayoutId id="2147483770" r:id="rId45"/>
    <p:sldLayoutId id="2147483771" r:id="rId46"/>
    <p:sldLayoutId id="2147483772" r:id="rId47"/>
    <p:sldLayoutId id="2147483654" r:id="rId48"/>
    <p:sldLayoutId id="2147483773" r:id="rId49"/>
  </p:sldLayoutIdLst>
  <p:hf hdr="0" dt="0"/>
  <p:txStyles>
    <p:titleStyle>
      <a:lvl1pPr algn="l" defTabSz="1218804" rtl="0" eaLnBrk="1" latinLnBrk="0" hangingPunct="1">
        <a:lnSpc>
          <a:spcPct val="110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ct val="110000"/>
        </a:lnSpc>
        <a:spcBef>
          <a:spcPts val="0"/>
        </a:spcBef>
        <a:spcAft>
          <a:spcPts val="12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ct val="110000"/>
        </a:lnSpc>
        <a:spcBef>
          <a:spcPts val="0"/>
        </a:spcBef>
        <a:spcAft>
          <a:spcPts val="12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ct val="110000"/>
        </a:lnSpc>
        <a:spcBef>
          <a:spcPts val="0"/>
        </a:spcBef>
        <a:spcAft>
          <a:spcPts val="12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hyperlink" Target="https://www.amazon.com.au/Too-Quirky-Quick-2E-Handbook-ebook/dp/B0F15KK754" TargetMode="External"/><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ADDB-DF41-6E33-A8C1-37C406285412}"/>
              </a:ext>
            </a:extLst>
          </p:cNvPr>
          <p:cNvSpPr>
            <a:spLocks noGrp="1"/>
          </p:cNvSpPr>
          <p:nvPr>
            <p:ph type="title"/>
          </p:nvPr>
        </p:nvSpPr>
        <p:spPr/>
        <p:txBody>
          <a:bodyPr/>
          <a:lstStyle/>
          <a:p>
            <a:r>
              <a:rPr lang="en-US" dirty="0"/>
              <a:t>2e: Teaching using Radical Flexibility…</a:t>
            </a:r>
            <a:endParaRPr lang="en-AU" dirty="0"/>
          </a:p>
        </p:txBody>
      </p:sp>
      <p:sp>
        <p:nvSpPr>
          <p:cNvPr id="3" name="Footer Placeholder 2">
            <a:extLst>
              <a:ext uri="{FF2B5EF4-FFF2-40B4-BE49-F238E27FC236}">
                <a16:creationId xmlns:a16="http://schemas.microsoft.com/office/drawing/2014/main" id="{5F112699-2B58-17A1-2FF1-DBE0FECE216C}"/>
              </a:ext>
            </a:extLst>
          </p:cNvPr>
          <p:cNvSpPr>
            <a:spLocks noGrp="1"/>
          </p:cNvSpPr>
          <p:nvPr>
            <p:ph type="ftr" sz="quarter" idx="13"/>
          </p:nvPr>
        </p:nvSpPr>
        <p:spPr/>
        <p:txBody>
          <a:bodyPr/>
          <a:lstStyle/>
          <a:p>
            <a:r>
              <a:rPr lang="en-AU" dirty="0"/>
              <a:t>[Insert Identifier] | [Insert Report Title]</a:t>
            </a:r>
          </a:p>
        </p:txBody>
      </p:sp>
      <p:sp>
        <p:nvSpPr>
          <p:cNvPr id="4" name="Text Placeholder 3">
            <a:extLst>
              <a:ext uri="{FF2B5EF4-FFF2-40B4-BE49-F238E27FC236}">
                <a16:creationId xmlns:a16="http://schemas.microsoft.com/office/drawing/2014/main" id="{4BFD56EF-331F-3AAF-9525-C0F5CB61F9EA}"/>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364147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Sensory Learning</a:t>
            </a:r>
          </a:p>
        </p:txBody>
      </p:sp>
      <p:sp>
        <p:nvSpPr>
          <p:cNvPr id="3" name="Content Placeholder 2"/>
          <p:cNvSpPr>
            <a:spLocks noGrp="1"/>
          </p:cNvSpPr>
          <p:nvPr>
            <p:ph idx="1"/>
          </p:nvPr>
        </p:nvSpPr>
        <p:spPr/>
        <p:txBody>
          <a:bodyPr/>
          <a:lstStyle/>
          <a:p>
            <a:pPr>
              <a:lnSpc>
                <a:spcPct val="200000"/>
              </a:lnSpc>
            </a:pPr>
            <a:r>
              <a:rPr sz="2400" dirty="0">
                <a:solidFill>
                  <a:schemeClr val="tx2"/>
                </a:solidFill>
              </a:rPr>
              <a:t>Peppermint scent anchors cognition and focus.</a:t>
            </a:r>
          </a:p>
          <a:p>
            <a:pPr>
              <a:lnSpc>
                <a:spcPct val="200000"/>
              </a:lnSpc>
            </a:pPr>
            <a:r>
              <a:rPr sz="2400" dirty="0">
                <a:solidFill>
                  <a:schemeClr val="tx2"/>
                </a:solidFill>
              </a:rPr>
              <a:t>Predictable sensory cues support regulation.</a:t>
            </a:r>
          </a:p>
          <a:p>
            <a:pPr>
              <a:lnSpc>
                <a:spcPct val="200000"/>
              </a:lnSpc>
            </a:pPr>
            <a:r>
              <a:rPr sz="2400" dirty="0">
                <a:solidFill>
                  <a:schemeClr val="tx2"/>
                </a:solidFill>
              </a:rPr>
              <a:t>Sensory inclusivity = neurological realism.</a:t>
            </a:r>
          </a:p>
          <a:p>
            <a:pPr>
              <a:lnSpc>
                <a:spcPct val="200000"/>
              </a:lnSpc>
            </a:pPr>
            <a:r>
              <a:rPr sz="2400" dirty="0">
                <a:solidFill>
                  <a:schemeClr val="tx2"/>
                </a:solidFill>
              </a:rPr>
              <a:t>Predictability, not sameness, fosters learning.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Minimal Effort, Maximum Inclusion</a:t>
            </a:r>
          </a:p>
        </p:txBody>
      </p:sp>
      <p:sp>
        <p:nvSpPr>
          <p:cNvPr id="3" name="Content Placeholder 2"/>
          <p:cNvSpPr>
            <a:spLocks noGrp="1"/>
          </p:cNvSpPr>
          <p:nvPr>
            <p:ph idx="1"/>
          </p:nvPr>
        </p:nvSpPr>
        <p:spPr/>
        <p:txBody>
          <a:bodyPr>
            <a:normAutofit/>
          </a:bodyPr>
          <a:lstStyle/>
          <a:p>
            <a:r>
              <a:rPr sz="2400" dirty="0">
                <a:solidFill>
                  <a:schemeClr val="tx2"/>
                </a:solidFill>
              </a:rPr>
              <a:t>Five inclusions:</a:t>
            </a:r>
          </a:p>
          <a:p>
            <a:r>
              <a:rPr sz="2400" dirty="0">
                <a:solidFill>
                  <a:schemeClr val="tx2"/>
                </a:solidFill>
              </a:rPr>
              <a:t>1. Auto-captioning</a:t>
            </a:r>
          </a:p>
          <a:p>
            <a:r>
              <a:rPr sz="2400" dirty="0">
                <a:solidFill>
                  <a:schemeClr val="tx2"/>
                </a:solidFill>
              </a:rPr>
              <a:t>2. Micro-reflections</a:t>
            </a:r>
          </a:p>
          <a:p>
            <a:r>
              <a:rPr sz="2400" dirty="0">
                <a:solidFill>
                  <a:schemeClr val="tx2"/>
                </a:solidFill>
              </a:rPr>
              <a:t>3. Choice in assessments</a:t>
            </a:r>
          </a:p>
          <a:p>
            <a:r>
              <a:rPr sz="2400" dirty="0">
                <a:solidFill>
                  <a:schemeClr val="tx2"/>
                </a:solidFill>
              </a:rPr>
              <a:t>4. Peer discussion summaries</a:t>
            </a:r>
          </a:p>
          <a:p>
            <a:r>
              <a:rPr sz="2400" dirty="0">
                <a:solidFill>
                  <a:schemeClr val="tx2"/>
                </a:solidFill>
              </a:rPr>
              <a:t>5. Sensory predictability</a:t>
            </a:r>
            <a:endParaRPr lang="en-AU" sz="2400" dirty="0">
              <a:solidFill>
                <a:schemeClr val="tx2"/>
              </a:solidFill>
            </a:endParaRPr>
          </a:p>
          <a:p>
            <a:endParaRPr sz="2400" dirty="0">
              <a:solidFill>
                <a:schemeClr val="tx2"/>
              </a:solidFill>
            </a:endParaRPr>
          </a:p>
          <a:p>
            <a:r>
              <a:rPr sz="2400" dirty="0">
                <a:solidFill>
                  <a:schemeClr val="tx2"/>
                </a:solidFill>
              </a:rPr>
              <a:t>Five actions. Zero extra marking. Full inclusion</a:t>
            </a:r>
            <a:r>
              <a:rPr sz="24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The Invisible Cohort</a:t>
            </a:r>
          </a:p>
        </p:txBody>
      </p:sp>
      <p:sp>
        <p:nvSpPr>
          <p:cNvPr id="3" name="Content Placeholder 2"/>
          <p:cNvSpPr>
            <a:spLocks noGrp="1"/>
          </p:cNvSpPr>
          <p:nvPr>
            <p:ph idx="1"/>
          </p:nvPr>
        </p:nvSpPr>
        <p:spPr/>
        <p:txBody>
          <a:bodyPr/>
          <a:lstStyle/>
          <a:p>
            <a:r>
              <a:rPr sz="2800" dirty="0">
                <a:solidFill>
                  <a:schemeClr val="tx2"/>
                </a:solidFill>
              </a:rPr>
              <a:t>Students benefit even without disclosure.</a:t>
            </a:r>
            <a:endParaRPr lang="en-AU" sz="2800" dirty="0">
              <a:solidFill>
                <a:schemeClr val="tx2"/>
              </a:solidFill>
            </a:endParaRPr>
          </a:p>
          <a:p>
            <a:endParaRPr sz="2800" dirty="0">
              <a:solidFill>
                <a:schemeClr val="tx2"/>
              </a:solidFill>
            </a:endParaRPr>
          </a:p>
          <a:p>
            <a:r>
              <a:rPr sz="2800" dirty="0">
                <a:solidFill>
                  <a:schemeClr val="tx2"/>
                </a:solidFill>
              </a:rPr>
              <a:t>‘Visibility should not depend on vulnerability.’ </a:t>
            </a:r>
            <a:r>
              <a:rPr lang="en-US" sz="2400" dirty="0">
                <a:solidFill>
                  <a:schemeClr val="tx2"/>
                </a:solidFill>
              </a:rPr>
              <a:t>(Too Quirky, Too Quick,2e)</a:t>
            </a:r>
          </a:p>
          <a:p>
            <a:endParaRPr lang="en-US" sz="3200" dirty="0">
              <a:solidFill>
                <a:schemeClr val="tx2"/>
              </a:solidFill>
            </a:endParaRPr>
          </a:p>
          <a:p>
            <a:r>
              <a:rPr sz="2800" dirty="0">
                <a:solidFill>
                  <a:schemeClr val="tx2"/>
                </a:solidFill>
              </a:rPr>
              <a:t>Inclusive design supports unseen learners.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From Compliance to Creativity</a:t>
            </a:r>
          </a:p>
        </p:txBody>
      </p:sp>
      <p:sp>
        <p:nvSpPr>
          <p:cNvPr id="3" name="Content Placeholder 2"/>
          <p:cNvSpPr>
            <a:spLocks noGrp="1"/>
          </p:cNvSpPr>
          <p:nvPr>
            <p:ph idx="1"/>
          </p:nvPr>
        </p:nvSpPr>
        <p:spPr/>
        <p:txBody>
          <a:bodyPr/>
          <a:lstStyle/>
          <a:p>
            <a:r>
              <a:rPr sz="2800" dirty="0">
                <a:solidFill>
                  <a:schemeClr val="tx2"/>
                </a:solidFill>
              </a:rPr>
              <a:t>End-of-semester showcase: podcasts, models, art.</a:t>
            </a:r>
            <a:endParaRPr lang="en-AU" sz="2800" dirty="0">
              <a:solidFill>
                <a:schemeClr val="tx2"/>
              </a:solidFill>
            </a:endParaRPr>
          </a:p>
          <a:p>
            <a:endParaRPr sz="2800" dirty="0">
              <a:solidFill>
                <a:schemeClr val="tx2"/>
              </a:solidFill>
            </a:endParaRPr>
          </a:p>
          <a:p>
            <a:r>
              <a:rPr sz="2800" dirty="0">
                <a:solidFill>
                  <a:schemeClr val="tx2"/>
                </a:solidFill>
              </a:rPr>
              <a:t>Diverse outputs reveal deeper understanding.</a:t>
            </a:r>
            <a:endParaRPr lang="en-AU" sz="2800" dirty="0">
              <a:solidFill>
                <a:schemeClr val="tx2"/>
              </a:solidFill>
            </a:endParaRPr>
          </a:p>
          <a:p>
            <a:endParaRPr sz="2800" dirty="0">
              <a:solidFill>
                <a:schemeClr val="tx2"/>
              </a:solidFill>
            </a:endParaRPr>
          </a:p>
          <a:p>
            <a:r>
              <a:rPr sz="2800" dirty="0">
                <a:solidFill>
                  <a:schemeClr val="tx2"/>
                </a:solidFill>
              </a:rPr>
              <a:t>Inclusion </a:t>
            </a:r>
            <a:r>
              <a:rPr sz="2800" dirty="0" err="1">
                <a:solidFill>
                  <a:schemeClr val="tx2"/>
                </a:solidFill>
              </a:rPr>
              <a:t>realised</a:t>
            </a:r>
            <a:r>
              <a:rPr sz="2800" dirty="0">
                <a:solidFill>
                  <a:schemeClr val="tx2"/>
                </a:solidFill>
              </a:rPr>
              <a:t> through creativity, not compliance.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Defining Radical Flexibility</a:t>
            </a:r>
          </a:p>
        </p:txBody>
      </p:sp>
      <p:sp>
        <p:nvSpPr>
          <p:cNvPr id="3" name="Content Placeholder 2"/>
          <p:cNvSpPr>
            <a:spLocks noGrp="1"/>
          </p:cNvSpPr>
          <p:nvPr>
            <p:ph idx="1"/>
          </p:nvPr>
        </p:nvSpPr>
        <p:spPr/>
        <p:txBody>
          <a:bodyPr/>
          <a:lstStyle/>
          <a:p>
            <a:r>
              <a:rPr sz="2800" dirty="0">
                <a:solidFill>
                  <a:schemeClr val="tx2"/>
                </a:solidFill>
              </a:rPr>
              <a:t>Structure with give </a:t>
            </a:r>
            <a:r>
              <a:rPr lang="en-AU" sz="2800" dirty="0">
                <a:solidFill>
                  <a:schemeClr val="tx2"/>
                </a:solidFill>
              </a:rPr>
              <a:t>-</a:t>
            </a:r>
            <a:r>
              <a:rPr sz="2800" dirty="0">
                <a:solidFill>
                  <a:schemeClr val="tx2"/>
                </a:solidFill>
              </a:rPr>
              <a:t> a pedagogy of elasticity.</a:t>
            </a:r>
            <a:endParaRPr lang="en-AU" sz="2800" dirty="0">
              <a:solidFill>
                <a:schemeClr val="tx2"/>
              </a:solidFill>
            </a:endParaRPr>
          </a:p>
          <a:p>
            <a:endParaRPr sz="2800" dirty="0">
              <a:solidFill>
                <a:schemeClr val="tx2"/>
              </a:solidFill>
            </a:endParaRPr>
          </a:p>
          <a:p>
            <a:r>
              <a:rPr sz="2800" dirty="0">
                <a:solidFill>
                  <a:schemeClr val="tx2"/>
                </a:solidFill>
              </a:rPr>
              <a:t>UDL + strengths scaffolding + environmental predictability.</a:t>
            </a:r>
            <a:endParaRPr lang="en-AU" sz="2800" dirty="0">
              <a:solidFill>
                <a:schemeClr val="tx2"/>
              </a:solidFill>
            </a:endParaRPr>
          </a:p>
          <a:p>
            <a:endParaRPr sz="2800" dirty="0">
              <a:solidFill>
                <a:schemeClr val="tx2"/>
              </a:solidFill>
            </a:endParaRPr>
          </a:p>
          <a:p>
            <a:r>
              <a:rPr sz="2800" dirty="0">
                <a:solidFill>
                  <a:schemeClr val="tx2"/>
                </a:solidFill>
              </a:rPr>
              <a:t>Inclusion as epistemology of respect.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Provocation</a:t>
            </a:r>
            <a:r>
              <a:rPr lang="en-AU" dirty="0">
                <a:solidFill>
                  <a:schemeClr val="tx2"/>
                </a:solidFill>
              </a:rPr>
              <a:t>:</a:t>
            </a:r>
            <a:endParaRPr dirty="0">
              <a:solidFill>
                <a:schemeClr val="tx2"/>
              </a:solidFill>
            </a:endParaRPr>
          </a:p>
        </p:txBody>
      </p:sp>
      <p:sp>
        <p:nvSpPr>
          <p:cNvPr id="3" name="Content Placeholder 2"/>
          <p:cNvSpPr>
            <a:spLocks noGrp="1"/>
          </p:cNvSpPr>
          <p:nvPr>
            <p:ph idx="1"/>
          </p:nvPr>
        </p:nvSpPr>
        <p:spPr/>
        <p:txBody>
          <a:bodyPr/>
          <a:lstStyle/>
          <a:p>
            <a:r>
              <a:rPr sz="2400" dirty="0">
                <a:solidFill>
                  <a:schemeClr val="tx2"/>
                </a:solidFill>
              </a:rPr>
              <a:t>‘If excellence and disability coexist in one mind, can our institutions hold both in one policy?’</a:t>
            </a:r>
          </a:p>
          <a:p>
            <a:endParaRPr sz="2400" dirty="0">
              <a:solidFill>
                <a:schemeClr val="tx2"/>
              </a:solidFill>
            </a:endParaRPr>
          </a:p>
          <a:p>
            <a:r>
              <a:rPr sz="2400" dirty="0">
                <a:solidFill>
                  <a:schemeClr val="tx2"/>
                </a:solidFill>
              </a:rPr>
              <a:t>‘If we can caption videos automatically, why can’t we caption learning itself?’</a:t>
            </a:r>
            <a:endParaRPr lang="en-AU" sz="2400" dirty="0">
              <a:solidFill>
                <a:schemeClr val="tx2"/>
              </a:solidFill>
            </a:endParaRPr>
          </a:p>
          <a:p>
            <a:endParaRPr lang="en-US" sz="2400" dirty="0">
              <a:solidFill>
                <a:schemeClr val="tx2"/>
              </a:solidFill>
            </a:endParaRPr>
          </a:p>
          <a:p>
            <a:r>
              <a:rPr lang="en-US" sz="2400" dirty="0">
                <a:solidFill>
                  <a:schemeClr val="tx2"/>
                </a:solidFill>
              </a:rPr>
              <a:t>‘What one thing could you loosen, shift, or open in your own teaching to make brilliance more visible?’</a:t>
            </a:r>
          </a:p>
          <a:p>
            <a:endParaRPr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36F2-96AA-E64F-A0A1-620211379B92}"/>
              </a:ext>
            </a:extLst>
          </p:cNvPr>
          <p:cNvSpPr>
            <a:spLocks noGrp="1"/>
          </p:cNvSpPr>
          <p:nvPr>
            <p:ph type="title"/>
          </p:nvPr>
        </p:nvSpPr>
        <p:spPr/>
        <p:txBody>
          <a:bodyPr/>
          <a:lstStyle/>
          <a:p>
            <a:r>
              <a:rPr lang="en-AU" dirty="0"/>
              <a:t>Too Quirky Too Quick 2e </a:t>
            </a:r>
          </a:p>
        </p:txBody>
      </p:sp>
      <p:pic>
        <p:nvPicPr>
          <p:cNvPr id="5" name="Content Placeholder 4" descr="Book Cover too quirky too quick 2e. Purple book with a unicorn on cover indicating the rare nature of 2e learners in education">
            <a:extLst>
              <a:ext uri="{FF2B5EF4-FFF2-40B4-BE49-F238E27FC236}">
                <a16:creationId xmlns:a16="http://schemas.microsoft.com/office/drawing/2014/main" id="{002BEBC5-52C4-02E1-4D46-C69AD687CBED}"/>
              </a:ext>
            </a:extLst>
          </p:cNvPr>
          <p:cNvPicPr>
            <a:picLocks noGrp="1" noChangeAspect="1"/>
          </p:cNvPicPr>
          <p:nvPr>
            <p:ph idx="1"/>
          </p:nvPr>
        </p:nvPicPr>
        <p:blipFill>
          <a:blip r:embed="rId2"/>
          <a:stretch>
            <a:fillRect/>
          </a:stretch>
        </p:blipFill>
        <p:spPr>
          <a:xfrm>
            <a:off x="1847528" y="1358235"/>
            <a:ext cx="3056494" cy="4525963"/>
          </a:xfrm>
          <a:prstGeom prst="rect">
            <a:avLst/>
          </a:prstGeom>
        </p:spPr>
      </p:pic>
      <p:sp>
        <p:nvSpPr>
          <p:cNvPr id="4" name="TextBox 3">
            <a:extLst>
              <a:ext uri="{FF2B5EF4-FFF2-40B4-BE49-F238E27FC236}">
                <a16:creationId xmlns:a16="http://schemas.microsoft.com/office/drawing/2014/main" id="{76BBDCE5-96F5-D321-1EC6-AE37C5E058F8}"/>
              </a:ext>
            </a:extLst>
          </p:cNvPr>
          <p:cNvSpPr txBox="1"/>
          <p:nvPr/>
        </p:nvSpPr>
        <p:spPr>
          <a:xfrm>
            <a:off x="5303912" y="1988840"/>
            <a:ext cx="6122124" cy="1200329"/>
          </a:xfrm>
          <a:prstGeom prst="rect">
            <a:avLst/>
          </a:prstGeom>
          <a:noFill/>
        </p:spPr>
        <p:txBody>
          <a:bodyPr wrap="square">
            <a:spAutoFit/>
          </a:bodyPr>
          <a:lstStyle/>
          <a:p>
            <a:pPr algn="ctr"/>
            <a:r>
              <a:rPr lang="en-US" sz="2400" dirty="0">
                <a:solidFill>
                  <a:schemeClr val="tx2"/>
                </a:solidFill>
              </a:rPr>
              <a:t>– Nikakis, S. &amp; Lowrey, R. (2025). </a:t>
            </a:r>
            <a:r>
              <a:rPr lang="en-US" sz="2400" i="1" dirty="0">
                <a:solidFill>
                  <a:schemeClr val="tx2"/>
                </a:solidFill>
              </a:rPr>
              <a:t>Too quirky, too quick, 2e: A handbook for teachers</a:t>
            </a:r>
            <a:r>
              <a:rPr lang="en-US" sz="2400" dirty="0">
                <a:solidFill>
                  <a:schemeClr val="tx2"/>
                </a:solidFill>
              </a:rPr>
              <a:t>. Amba Press. </a:t>
            </a:r>
          </a:p>
        </p:txBody>
      </p:sp>
      <p:sp>
        <p:nvSpPr>
          <p:cNvPr id="7" name="TextBox 6">
            <a:extLst>
              <a:ext uri="{FF2B5EF4-FFF2-40B4-BE49-F238E27FC236}">
                <a16:creationId xmlns:a16="http://schemas.microsoft.com/office/drawing/2014/main" id="{F8B6183F-BBAE-C331-7BFE-50A10DBCB4FB}"/>
              </a:ext>
            </a:extLst>
          </p:cNvPr>
          <p:cNvSpPr txBox="1"/>
          <p:nvPr/>
        </p:nvSpPr>
        <p:spPr>
          <a:xfrm>
            <a:off x="6816080" y="4581128"/>
            <a:ext cx="6122124" cy="461537"/>
          </a:xfrm>
          <a:prstGeom prst="rect">
            <a:avLst/>
          </a:prstGeom>
          <a:noFill/>
        </p:spPr>
        <p:txBody>
          <a:bodyPr wrap="square">
            <a:spAutoFit/>
          </a:bodyPr>
          <a:lstStyle/>
          <a:p>
            <a:r>
              <a:rPr lang="en-AU" dirty="0">
                <a:hlinkClick r:id="rId3"/>
              </a:rPr>
              <a:t>Book on Amazon</a:t>
            </a:r>
            <a:endParaRPr lang="en-AU" dirty="0"/>
          </a:p>
        </p:txBody>
      </p:sp>
    </p:spTree>
    <p:extLst>
      <p:ext uri="{BB962C8B-B14F-4D97-AF65-F5344CB8AC3E}">
        <p14:creationId xmlns:p14="http://schemas.microsoft.com/office/powerpoint/2010/main" val="52275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1195-32E5-9F01-8166-3377FFCB4EA0}"/>
              </a:ext>
            </a:extLst>
          </p:cNvPr>
          <p:cNvSpPr>
            <a:spLocks noGrp="1"/>
          </p:cNvSpPr>
          <p:nvPr>
            <p:ph type="title"/>
          </p:nvPr>
        </p:nvSpPr>
        <p:spPr/>
        <p:txBody>
          <a:bodyPr/>
          <a:lstStyle/>
          <a:p>
            <a:r>
              <a:rPr lang="en-AU" dirty="0"/>
              <a:t>Questions:</a:t>
            </a:r>
          </a:p>
        </p:txBody>
      </p:sp>
      <p:sp>
        <p:nvSpPr>
          <p:cNvPr id="3" name="Content Placeholder 2">
            <a:extLst>
              <a:ext uri="{FF2B5EF4-FFF2-40B4-BE49-F238E27FC236}">
                <a16:creationId xmlns:a16="http://schemas.microsoft.com/office/drawing/2014/main" id="{878FF996-5239-AF9C-5071-FD9F1A0DC1C1}"/>
              </a:ext>
            </a:extLst>
          </p:cNvPr>
          <p:cNvSpPr>
            <a:spLocks noGrp="1"/>
          </p:cNvSpPr>
          <p:nvPr>
            <p:ph idx="1"/>
          </p:nvPr>
        </p:nvSpPr>
        <p:spPr/>
        <p:txBody>
          <a:bodyPr/>
          <a:lstStyle/>
          <a:p>
            <a:r>
              <a:rPr lang="en-AU" dirty="0"/>
              <a:t>Feel free to ask questions live:</a:t>
            </a:r>
          </a:p>
          <a:p>
            <a:endParaRPr lang="en-AU" dirty="0"/>
          </a:p>
          <a:p>
            <a:endParaRPr lang="en-AU" dirty="0"/>
          </a:p>
          <a:p>
            <a:r>
              <a:rPr lang="en-AU" dirty="0"/>
              <a:t>Email questions welcome at:</a:t>
            </a:r>
          </a:p>
          <a:p>
            <a:r>
              <a:rPr lang="en-AU" dirty="0"/>
              <a:t>r.lowrey@unimelb.edu.au</a:t>
            </a:r>
          </a:p>
        </p:txBody>
      </p:sp>
      <p:sp>
        <p:nvSpPr>
          <p:cNvPr id="4" name="Footer Placeholder 3">
            <a:extLst>
              <a:ext uri="{FF2B5EF4-FFF2-40B4-BE49-F238E27FC236}">
                <a16:creationId xmlns:a16="http://schemas.microsoft.com/office/drawing/2014/main" id="{9758C2F6-B1FD-F2C3-964E-FA3F30A1F6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023F5E-92D8-39CE-3D19-38753695C3EE}"/>
              </a:ext>
            </a:extLst>
          </p:cNvPr>
          <p:cNvSpPr>
            <a:spLocks noGrp="1"/>
          </p:cNvSpPr>
          <p:nvPr>
            <p:ph type="sldNum" sz="quarter" idx="12"/>
          </p:nvPr>
        </p:nvSpPr>
        <p:spPr/>
        <p:txBody>
          <a:bodyPr/>
          <a:lstStyle/>
          <a:p>
            <a:fld id="{C1FF6DA9-008F-8B48-92A6-B652298478BF}" type="slidenum">
              <a:rPr lang="en-US" smtClean="0"/>
              <a:t>17</a:t>
            </a:fld>
            <a:endParaRPr lang="en-US"/>
          </a:p>
        </p:txBody>
      </p:sp>
    </p:spTree>
    <p:extLst>
      <p:ext uri="{BB962C8B-B14F-4D97-AF65-F5344CB8AC3E}">
        <p14:creationId xmlns:p14="http://schemas.microsoft.com/office/powerpoint/2010/main" val="70189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Invitation</a:t>
            </a:r>
          </a:p>
        </p:txBody>
      </p:sp>
      <p:sp>
        <p:nvSpPr>
          <p:cNvPr id="3" name="Content Placeholder 2"/>
          <p:cNvSpPr>
            <a:spLocks noGrp="1"/>
          </p:cNvSpPr>
          <p:nvPr>
            <p:ph idx="1"/>
          </p:nvPr>
        </p:nvSpPr>
        <p:spPr/>
        <p:txBody>
          <a:bodyPr>
            <a:normAutofit/>
          </a:bodyPr>
          <a:lstStyle/>
          <a:p>
            <a:pPr algn="ctr"/>
            <a:r>
              <a:rPr sz="3600" dirty="0">
                <a:solidFill>
                  <a:schemeClr val="tx2"/>
                </a:solidFill>
              </a:rPr>
              <a:t>‘When we teach with radical flexibility, we don’t just reach the margins </a:t>
            </a:r>
            <a:r>
              <a:rPr lang="en-AU" sz="3600" dirty="0">
                <a:solidFill>
                  <a:schemeClr val="tx2"/>
                </a:solidFill>
              </a:rPr>
              <a:t>-</a:t>
            </a:r>
            <a:r>
              <a:rPr sz="3600" dirty="0">
                <a:solidFill>
                  <a:schemeClr val="tx2"/>
                </a:solidFill>
              </a:rPr>
              <a:t> we redraw them.’</a:t>
            </a:r>
          </a:p>
          <a:p>
            <a:endParaRPr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697C-5EC9-8C5E-BBCE-8EF27662FE8B}"/>
              </a:ext>
            </a:extLst>
          </p:cNvPr>
          <p:cNvSpPr>
            <a:spLocks noGrp="1"/>
          </p:cNvSpPr>
          <p:nvPr>
            <p:ph type="title"/>
          </p:nvPr>
        </p:nvSpPr>
        <p:spPr/>
        <p:txBody>
          <a:bodyPr/>
          <a:lstStyle/>
          <a:p>
            <a:r>
              <a:rPr lang="en-AU" dirty="0"/>
              <a:t>References</a:t>
            </a:r>
          </a:p>
        </p:txBody>
      </p:sp>
      <p:sp>
        <p:nvSpPr>
          <p:cNvPr id="4" name="Footer Placeholder 3">
            <a:extLst>
              <a:ext uri="{FF2B5EF4-FFF2-40B4-BE49-F238E27FC236}">
                <a16:creationId xmlns:a16="http://schemas.microsoft.com/office/drawing/2014/main" id="{95E2E568-B17E-E458-506B-02D93D57A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613FF8-C125-3AD8-1D69-2F829341DA25}"/>
              </a:ext>
            </a:extLst>
          </p:cNvPr>
          <p:cNvSpPr>
            <a:spLocks noGrp="1"/>
          </p:cNvSpPr>
          <p:nvPr>
            <p:ph type="sldNum" sz="quarter" idx="12"/>
          </p:nvPr>
        </p:nvSpPr>
        <p:spPr/>
        <p:txBody>
          <a:bodyPr/>
          <a:lstStyle/>
          <a:p>
            <a:fld id="{C1FF6DA9-008F-8B48-92A6-B652298478BF}" type="slidenum">
              <a:rPr lang="en-US" smtClean="0"/>
              <a:t>19</a:t>
            </a:fld>
            <a:endParaRPr lang="en-US"/>
          </a:p>
        </p:txBody>
      </p:sp>
      <p:sp>
        <p:nvSpPr>
          <p:cNvPr id="6" name="Rectangle 1">
            <a:extLst>
              <a:ext uri="{FF2B5EF4-FFF2-40B4-BE49-F238E27FC236}">
                <a16:creationId xmlns:a16="http://schemas.microsoft.com/office/drawing/2014/main" id="{F8F6A459-019C-54CF-E5E7-E9C02A57E3C5}"/>
              </a:ext>
            </a:extLst>
          </p:cNvPr>
          <p:cNvSpPr>
            <a:spLocks noGrp="1" noChangeArrowheads="1"/>
          </p:cNvSpPr>
          <p:nvPr>
            <p:ph idx="1"/>
          </p:nvPr>
        </p:nvSpPr>
        <p:spPr bwMode="auto">
          <a:xfrm>
            <a:off x="345600" y="2540684"/>
            <a:ext cx="15067202" cy="293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err="1">
                <a:ln>
                  <a:noFill/>
                </a:ln>
                <a:solidFill>
                  <a:schemeClr val="tx1"/>
                </a:solidFill>
                <a:effectLst/>
                <a:latin typeface="Arial" panose="020B0604020202020204" pitchFamily="34" charset="0"/>
              </a:rPr>
              <a:t>Nidakis</a:t>
            </a:r>
            <a:r>
              <a:rPr kumimoji="0" lang="en-US" altLang="en-US" sz="2400" b="0" i="0" u="none" strike="noStrike" cap="none" normalizeH="0" baseline="0" dirty="0">
                <a:ln>
                  <a:noFill/>
                </a:ln>
                <a:solidFill>
                  <a:schemeClr val="tx1"/>
                </a:solidFill>
                <a:effectLst/>
                <a:latin typeface="Arial" panose="020B0604020202020204" pitchFamily="34" charset="0"/>
              </a:rPr>
              <a:t>, J., &amp; Lowrey, R. (Eds.). (2025). </a:t>
            </a:r>
            <a:r>
              <a:rPr kumimoji="0" lang="en-US" altLang="en-US" sz="2400" b="0" i="1" u="none" strike="noStrike" cap="none" normalizeH="0" baseline="0" dirty="0">
                <a:ln>
                  <a:noFill/>
                </a:ln>
                <a:solidFill>
                  <a:schemeClr val="tx1"/>
                </a:solidFill>
                <a:effectLst/>
                <a:latin typeface="Arial" panose="020B0604020202020204" pitchFamily="34" charset="0"/>
              </a:rPr>
              <a:t>Too Quirky, Too Quick: 2E – A Handbook for Teachers.</a:t>
            </a:r>
            <a:r>
              <a:rPr kumimoji="0" lang="en-US" altLang="en-US" sz="2400" b="0" i="0" u="none" strike="noStrike" cap="none" normalizeH="0" baseline="0" dirty="0">
                <a:ln>
                  <a:noFill/>
                </a:ln>
                <a:solidFill>
                  <a:schemeClr val="tx1"/>
                </a:solidFill>
                <a:effectLst/>
                <a:latin typeface="Arial" panose="020B0604020202020204" pitchFamily="34" charset="0"/>
              </a:rPr>
              <a:t> AMBA Press.</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err="1">
                <a:ln>
                  <a:noFill/>
                </a:ln>
                <a:solidFill>
                  <a:schemeClr val="tx1"/>
                </a:solidFill>
                <a:effectLst/>
                <a:latin typeface="Arial" panose="020B0604020202020204" pitchFamily="34" charset="0"/>
              </a:rPr>
              <a:t>Ronksley</a:t>
            </a:r>
            <a:r>
              <a:rPr kumimoji="0" lang="en-US" altLang="en-US" sz="2400" b="0" i="0" u="none" strike="noStrike" cap="none" normalizeH="0" baseline="0" dirty="0">
                <a:ln>
                  <a:noFill/>
                </a:ln>
                <a:solidFill>
                  <a:schemeClr val="tx1"/>
                </a:solidFill>
                <a:effectLst/>
                <a:latin typeface="Arial" panose="020B0604020202020204" pitchFamily="34" charset="0"/>
              </a:rPr>
              <a:t>-Pavia, M. (2020). </a:t>
            </a:r>
            <a:r>
              <a:rPr kumimoji="0" lang="en-US" altLang="en-US" sz="2400" b="0" i="1" u="none" strike="noStrike" cap="none" normalizeH="0" baseline="0" dirty="0">
                <a:ln>
                  <a:noFill/>
                </a:ln>
                <a:solidFill>
                  <a:schemeClr val="tx1"/>
                </a:solidFill>
                <a:effectLst/>
                <a:latin typeface="Arial" panose="020B0604020202020204" pitchFamily="34" charset="0"/>
              </a:rPr>
              <a:t>A Model of Twice-Exceptionality.</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1" u="none" strike="noStrike" cap="none" normalizeH="0" baseline="0" dirty="0">
                <a:ln>
                  <a:noFill/>
                </a:ln>
                <a:solidFill>
                  <a:schemeClr val="tx1"/>
                </a:solidFill>
                <a:effectLst/>
                <a:latin typeface="Arial" panose="020B0604020202020204" pitchFamily="34" charset="0"/>
              </a:rPr>
              <a:t>Frontiers in Education, 5</a:t>
            </a:r>
            <a:r>
              <a:rPr kumimoji="0" lang="en-US" altLang="en-US" sz="2400" b="0" i="0" u="none" strike="noStrike" cap="none" normalizeH="0" baseline="0" dirty="0">
                <a:ln>
                  <a:noFill/>
                </a:ln>
                <a:solidFill>
                  <a:schemeClr val="tx1"/>
                </a:solidFill>
                <a:effectLst/>
                <a:latin typeface="Arial" panose="020B0604020202020204" pitchFamily="34" charset="0"/>
              </a:rPr>
              <a:t>, 115.</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McCoach, D. B., Siegle, D., &amp; Reis, S. M. (2018). </a:t>
            </a:r>
            <a:r>
              <a:rPr kumimoji="0" lang="en-US" altLang="en-US" sz="2400" b="0" i="1" u="none" strike="noStrike" cap="none" normalizeH="0" baseline="0" dirty="0">
                <a:ln>
                  <a:noFill/>
                </a:ln>
                <a:solidFill>
                  <a:schemeClr val="tx1"/>
                </a:solidFill>
                <a:effectLst/>
                <a:latin typeface="Arial" panose="020B0604020202020204" pitchFamily="34" charset="0"/>
              </a:rPr>
              <a:t>Gifted Child Quarterly, 62</a:t>
            </a:r>
            <a:r>
              <a:rPr kumimoji="0" lang="en-US" altLang="en-US" sz="2400" b="0" i="0" u="none" strike="noStrike" cap="none" normalizeH="0" baseline="0" dirty="0">
                <a:ln>
                  <a:noFill/>
                </a:ln>
                <a:solidFill>
                  <a:schemeClr val="tx1"/>
                </a:solidFill>
                <a:effectLst/>
                <a:latin typeface="Arial" panose="020B0604020202020204" pitchFamily="34" charset="0"/>
              </a:rPr>
              <a:t>(1), 2–23.</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CAST. (2018). </a:t>
            </a:r>
            <a:r>
              <a:rPr kumimoji="0" lang="en-US" altLang="en-US" sz="2400" b="0" i="1" u="none" strike="noStrike" cap="none" normalizeH="0" baseline="0" dirty="0">
                <a:ln>
                  <a:noFill/>
                </a:ln>
                <a:solidFill>
                  <a:schemeClr val="tx1"/>
                </a:solidFill>
                <a:effectLst/>
                <a:latin typeface="Arial" panose="020B0604020202020204" pitchFamily="34" charset="0"/>
              </a:rPr>
              <a:t>Universal Design for Learning Guidelines.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905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51F20C-A923-521A-AC55-8709EA269010}"/>
              </a:ext>
            </a:extLst>
          </p:cNvPr>
          <p:cNvSpPr>
            <a:spLocks noGrp="1"/>
          </p:cNvSpPr>
          <p:nvPr>
            <p:ph type="title"/>
          </p:nvPr>
        </p:nvSpPr>
        <p:spPr/>
        <p:txBody>
          <a:bodyPr/>
          <a:lstStyle/>
          <a:p>
            <a:r>
              <a:rPr lang="en-AU" dirty="0"/>
              <a:t>Acknowledgement of Country</a:t>
            </a:r>
          </a:p>
        </p:txBody>
      </p:sp>
      <p:sp>
        <p:nvSpPr>
          <p:cNvPr id="3" name="Content Placeholder 2">
            <a:extLst>
              <a:ext uri="{FF2B5EF4-FFF2-40B4-BE49-F238E27FC236}">
                <a16:creationId xmlns:a16="http://schemas.microsoft.com/office/drawing/2014/main" id="{DA04DA5C-9595-3414-192D-D4222F81B827}"/>
              </a:ext>
            </a:extLst>
          </p:cNvPr>
          <p:cNvSpPr>
            <a:spLocks noGrp="1"/>
          </p:cNvSpPr>
          <p:nvPr>
            <p:ph sz="quarter" idx="14"/>
          </p:nvPr>
        </p:nvSpPr>
        <p:spPr>
          <a:xfrm>
            <a:off x="345601" y="1700808"/>
            <a:ext cx="11500798" cy="4442647"/>
          </a:xfrm>
        </p:spPr>
        <p:txBody>
          <a:bodyPr>
            <a:normAutofit fontScale="85000" lnSpcReduction="20000"/>
          </a:bodyPr>
          <a:lstStyle/>
          <a:p>
            <a:pPr fontAlgn="base">
              <a:lnSpc>
                <a:spcPct val="120000"/>
              </a:lnSpc>
              <a:spcAft>
                <a:spcPts val="1200"/>
              </a:spcAft>
            </a:pPr>
            <a:r>
              <a:rPr lang="en-AU" sz="2400" b="0" dirty="0"/>
              <a:t>The University of Melbourne acknowledges the Traditional Owners of the unceded land on which we work, learn and live: the Wurundjeri Woi-wurrung and Bunurong peoples (Burnley, </a:t>
            </a:r>
            <a:r>
              <a:rPr lang="en-AU" sz="2400" b="0" dirty="0" err="1"/>
              <a:t>Fishermans</a:t>
            </a:r>
            <a:r>
              <a:rPr lang="en-AU" sz="2400" b="0" dirty="0"/>
              <a:t> Bend, Parkville, Southbank and Werribee campuses), the Yorta Yorta Nation (Dookie and Shepparton campuses), and the Dja Dja Wurrung people (Creswick campus).</a:t>
            </a:r>
          </a:p>
          <a:p>
            <a:pPr fontAlgn="base">
              <a:lnSpc>
                <a:spcPct val="120000"/>
              </a:lnSpc>
              <a:spcAft>
                <a:spcPts val="1200"/>
              </a:spcAft>
            </a:pPr>
            <a:r>
              <a:rPr lang="en-AU" sz="2400" b="0" dirty="0"/>
              <a:t>The University also acknowledges and is grateful to the Traditional Owners, Elders and Knowledge Holders of all Indigenous nations and clans who have been instrumental in our reconciliation journey.</a:t>
            </a:r>
          </a:p>
          <a:p>
            <a:pPr fontAlgn="base">
              <a:lnSpc>
                <a:spcPct val="120000"/>
              </a:lnSpc>
              <a:spcAft>
                <a:spcPts val="1200"/>
              </a:spcAft>
            </a:pPr>
            <a:r>
              <a:rPr lang="en-AU" sz="2400" b="0" dirty="0"/>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fontAlgn="base">
              <a:lnSpc>
                <a:spcPct val="120000"/>
              </a:lnSpc>
              <a:spcAft>
                <a:spcPts val="1200"/>
              </a:spcAft>
            </a:pPr>
            <a:r>
              <a:rPr lang="en-AU" sz="2400" b="0" dirty="0"/>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p:txBody>
      </p:sp>
      <p:sp>
        <p:nvSpPr>
          <p:cNvPr id="4" name="Slide Number Placeholder 3">
            <a:extLst>
              <a:ext uri="{FF2B5EF4-FFF2-40B4-BE49-F238E27FC236}">
                <a16:creationId xmlns:a16="http://schemas.microsoft.com/office/drawing/2014/main" id="{D980B2B8-2CEE-8D12-F269-213F6C3FF634}"/>
              </a:ext>
            </a:extLst>
          </p:cNvPr>
          <p:cNvSpPr>
            <a:spLocks noGrp="1"/>
          </p:cNvSpPr>
          <p:nvPr>
            <p:ph type="sldNum" sz="quarter" idx="15"/>
          </p:nvPr>
        </p:nvSpPr>
        <p:spPr/>
        <p:txBody>
          <a:bodyPr/>
          <a:lstStyle/>
          <a:p>
            <a:r>
              <a:rPr lang="en-AU"/>
              <a:t>Page [</a:t>
            </a:r>
            <a:fld id="{29D5CE74-914C-4689-99FC-1AEF49CE2B47}" type="slidenum">
              <a:rPr smtClean="0"/>
              <a:pPr/>
              <a:t>2</a:t>
            </a:fld>
            <a:r>
              <a:t>]</a:t>
            </a:r>
            <a:endParaRPr dirty="0"/>
          </a:p>
        </p:txBody>
      </p:sp>
    </p:spTree>
    <p:extLst>
      <p:ext uri="{BB962C8B-B14F-4D97-AF65-F5344CB8AC3E}">
        <p14:creationId xmlns:p14="http://schemas.microsoft.com/office/powerpoint/2010/main" val="488872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5450-83A5-5794-837F-453D6F248AA4}"/>
              </a:ext>
            </a:extLst>
          </p:cNvPr>
          <p:cNvSpPr>
            <a:spLocks noGrp="1"/>
          </p:cNvSpPr>
          <p:nvPr>
            <p:ph type="title"/>
          </p:nvPr>
        </p:nvSpPr>
        <p:spPr/>
        <p:txBody>
          <a:bodyPr/>
          <a:lstStyle/>
          <a:p>
            <a:r>
              <a:rPr lang="en-AU" dirty="0"/>
              <a:t>Thankyou </a:t>
            </a:r>
          </a:p>
        </p:txBody>
      </p:sp>
      <p:sp>
        <p:nvSpPr>
          <p:cNvPr id="3" name="Text Placeholder 2">
            <a:extLst>
              <a:ext uri="{FF2B5EF4-FFF2-40B4-BE49-F238E27FC236}">
                <a16:creationId xmlns:a16="http://schemas.microsoft.com/office/drawing/2014/main" id="{53DEE753-6538-59AA-BF7A-B3369D76A97A}"/>
              </a:ext>
            </a:extLst>
          </p:cNvPr>
          <p:cNvSpPr>
            <a:spLocks noGrp="1"/>
          </p:cNvSpPr>
          <p:nvPr>
            <p:ph type="body" sz="quarter" idx="17"/>
          </p:nvPr>
        </p:nvSpPr>
        <p:spPr/>
        <p:txBody>
          <a:bodyPr/>
          <a:lstStyle/>
          <a:p>
            <a:endParaRPr lang="en-AU"/>
          </a:p>
        </p:txBody>
      </p:sp>
      <p:sp>
        <p:nvSpPr>
          <p:cNvPr id="4" name="Text Placeholder 3">
            <a:extLst>
              <a:ext uri="{FF2B5EF4-FFF2-40B4-BE49-F238E27FC236}">
                <a16:creationId xmlns:a16="http://schemas.microsoft.com/office/drawing/2014/main" id="{FB58F1B6-7BC2-3976-782D-5FFD2AAAE27E}"/>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266923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A3F49F-4720-5E4A-9699-71FF8A6C492A}"/>
              </a:ext>
            </a:extLst>
          </p:cNvPr>
          <p:cNvSpPr>
            <a:spLocks noGrp="1"/>
          </p:cNvSpPr>
          <p:nvPr>
            <p:ph type="title"/>
          </p:nvPr>
        </p:nvSpPr>
        <p:spPr>
          <a:xfrm>
            <a:off x="334238" y="342000"/>
            <a:ext cx="9695205" cy="630070"/>
          </a:xfrm>
        </p:spPr>
        <p:txBody>
          <a:bodyPr vert="horz" lIns="0" tIns="0" rIns="0" bIns="0" rtlCol="0" anchor="b">
            <a:noAutofit/>
          </a:bodyPr>
          <a:lstStyle/>
          <a:p>
            <a:r>
              <a:rPr lang="en-AU" dirty="0">
                <a:solidFill>
                  <a:schemeClr val="bg1"/>
                </a:solidFill>
              </a:rPr>
              <a:t>Copyright warning</a:t>
            </a:r>
          </a:p>
        </p:txBody>
      </p:sp>
      <p:pic>
        <p:nvPicPr>
          <p:cNvPr id="2" name="Picture Placeholder 10" descr="The University of Melbourne logo">
            <a:extLst>
              <a:ext uri="{FF2B5EF4-FFF2-40B4-BE49-F238E27FC236}">
                <a16:creationId xmlns:a16="http://schemas.microsoft.com/office/drawing/2014/main" id="{CF920EB8-6446-D549-7DE9-257BC2A7C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4" name="TextBox 3">
            <a:extLst>
              <a:ext uri="{FF2B5EF4-FFF2-40B4-BE49-F238E27FC236}">
                <a16:creationId xmlns:a16="http://schemas.microsoft.com/office/drawing/2014/main" id="{381A725B-D9DC-AD57-D395-B72FE18B639E}"/>
              </a:ext>
            </a:extLst>
          </p:cNvPr>
          <p:cNvSpPr txBox="1"/>
          <p:nvPr/>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extLst>
      <p:ext uri="{BB962C8B-B14F-4D97-AF65-F5344CB8AC3E}">
        <p14:creationId xmlns:p14="http://schemas.microsoft.com/office/powerpoint/2010/main" val="383032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595F-C711-FAED-2D3A-3F62C89A5288}"/>
              </a:ext>
            </a:extLst>
          </p:cNvPr>
          <p:cNvSpPr>
            <a:spLocks noGrp="1"/>
          </p:cNvSpPr>
          <p:nvPr>
            <p:ph type="title"/>
          </p:nvPr>
        </p:nvSpPr>
        <p:spPr>
          <a:xfrm>
            <a:off x="781664" y="-109640"/>
            <a:ext cx="8229600" cy="1143000"/>
          </a:xfrm>
        </p:spPr>
        <p:txBody>
          <a:bodyPr/>
          <a:lstStyle/>
          <a:p>
            <a:r>
              <a:rPr lang="en-AU" dirty="0">
                <a:solidFill>
                  <a:schemeClr val="tx2"/>
                </a:solidFill>
              </a:rPr>
              <a:t>Conventions for our space</a:t>
            </a:r>
          </a:p>
        </p:txBody>
      </p:sp>
      <p:sp>
        <p:nvSpPr>
          <p:cNvPr id="4" name="Content Placeholder 2">
            <a:extLst>
              <a:ext uri="{FF2B5EF4-FFF2-40B4-BE49-F238E27FC236}">
                <a16:creationId xmlns:a16="http://schemas.microsoft.com/office/drawing/2014/main" id="{C99258D9-A9DC-05D5-199D-4FF8140B9EBC}"/>
              </a:ext>
            </a:extLst>
          </p:cNvPr>
          <p:cNvSpPr txBox="1">
            <a:spLocks/>
          </p:cNvSpPr>
          <p:nvPr/>
        </p:nvSpPr>
        <p:spPr>
          <a:xfrm>
            <a:off x="191344" y="1458174"/>
            <a:ext cx="6937043" cy="4536504"/>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nSpc>
                <a:spcPct val="110000"/>
              </a:lnSpc>
              <a:buClr>
                <a:schemeClr val="bg1"/>
              </a:buClr>
              <a:buNone/>
            </a:pPr>
            <a:r>
              <a:rPr lang="en-AU" sz="3200" b="1" dirty="0">
                <a:solidFill>
                  <a:schemeClr val="tx2"/>
                </a:solidFill>
              </a:rPr>
              <a:t>Engagement is always optional.</a:t>
            </a:r>
          </a:p>
          <a:p>
            <a:pPr marL="0" lvl="1" indent="0">
              <a:lnSpc>
                <a:spcPct val="110000"/>
              </a:lnSpc>
              <a:spcAft>
                <a:spcPts val="900"/>
              </a:spcAft>
              <a:buClr>
                <a:schemeClr val="bg1"/>
              </a:buClr>
              <a:buNone/>
            </a:pPr>
            <a:r>
              <a:rPr lang="en-AU" sz="2400" dirty="0">
                <a:solidFill>
                  <a:schemeClr val="tx2"/>
                </a:solidFill>
              </a:rPr>
              <a:t>You may take a break at any time</a:t>
            </a:r>
          </a:p>
          <a:p>
            <a:pPr marL="0" lvl="1" indent="0">
              <a:lnSpc>
                <a:spcPct val="110000"/>
              </a:lnSpc>
              <a:spcAft>
                <a:spcPts val="900"/>
              </a:spcAft>
              <a:buClr>
                <a:schemeClr val="bg1"/>
              </a:buClr>
              <a:buNone/>
            </a:pPr>
            <a:r>
              <a:rPr lang="en-AU" sz="2400" dirty="0">
                <a:solidFill>
                  <a:schemeClr val="tx2"/>
                </a:solidFill>
              </a:rPr>
              <a:t>You may opt out of any activity.</a:t>
            </a:r>
          </a:p>
          <a:p>
            <a:pPr marL="0" lvl="1" indent="0">
              <a:lnSpc>
                <a:spcPct val="110000"/>
              </a:lnSpc>
              <a:spcAft>
                <a:spcPts val="900"/>
              </a:spcAft>
              <a:buClr>
                <a:schemeClr val="bg1"/>
              </a:buClr>
              <a:buNone/>
            </a:pPr>
            <a:r>
              <a:rPr lang="en-AU" sz="2400" b="1" dirty="0">
                <a:solidFill>
                  <a:schemeClr val="tx2"/>
                </a:solidFill>
              </a:rPr>
              <a:t>Communicate in a way that works for you.</a:t>
            </a:r>
          </a:p>
          <a:p>
            <a:pPr marL="0" lvl="1" indent="0">
              <a:lnSpc>
                <a:spcPct val="110000"/>
              </a:lnSpc>
              <a:spcAft>
                <a:spcPts val="900"/>
              </a:spcAft>
              <a:buClr>
                <a:schemeClr val="bg1"/>
              </a:buClr>
              <a:buNone/>
            </a:pPr>
            <a:r>
              <a:rPr lang="en-AU" sz="2400" dirty="0">
                <a:solidFill>
                  <a:schemeClr val="tx2"/>
                </a:solidFill>
              </a:rPr>
              <a:t>Communicate out loud or in writing.</a:t>
            </a:r>
          </a:p>
          <a:p>
            <a:pPr marL="0" lvl="1" indent="0">
              <a:lnSpc>
                <a:spcPct val="110000"/>
              </a:lnSpc>
              <a:spcAft>
                <a:spcPts val="900"/>
              </a:spcAft>
              <a:buClr>
                <a:schemeClr val="bg1"/>
              </a:buClr>
              <a:buNone/>
            </a:pPr>
            <a:r>
              <a:rPr lang="en-AU" sz="2400" dirty="0">
                <a:solidFill>
                  <a:schemeClr val="tx2"/>
                </a:solidFill>
              </a:rPr>
              <a:t>Online folks: It’s okay to have cameras off!</a:t>
            </a:r>
          </a:p>
          <a:p>
            <a:pPr marL="0" lvl="1" indent="0">
              <a:lnSpc>
                <a:spcPct val="110000"/>
              </a:lnSpc>
              <a:spcAft>
                <a:spcPts val="900"/>
              </a:spcAft>
              <a:buClr>
                <a:schemeClr val="bg1"/>
              </a:buClr>
              <a:buNone/>
            </a:pPr>
            <a:r>
              <a:rPr lang="en-AU" sz="2400" dirty="0">
                <a:solidFill>
                  <a:schemeClr val="tx2"/>
                </a:solidFill>
              </a:rPr>
              <a:t>Consider turning on cameras to speak vocally. (Some people lip read.)</a:t>
            </a:r>
          </a:p>
          <a:p>
            <a:endParaRPr lang="en-AU" sz="2400" dirty="0">
              <a:solidFill>
                <a:schemeClr val="tx2"/>
              </a:solidFill>
            </a:endParaRPr>
          </a:p>
        </p:txBody>
      </p:sp>
      <p:sp>
        <p:nvSpPr>
          <p:cNvPr id="5" name="Content Placeholder 5">
            <a:extLst>
              <a:ext uri="{FF2B5EF4-FFF2-40B4-BE49-F238E27FC236}">
                <a16:creationId xmlns:a16="http://schemas.microsoft.com/office/drawing/2014/main" id="{B837A260-C48B-1A22-8629-F670ABBC2E08}"/>
              </a:ext>
            </a:extLst>
          </p:cNvPr>
          <p:cNvSpPr txBox="1">
            <a:spLocks/>
          </p:cNvSpPr>
          <p:nvPr/>
        </p:nvSpPr>
        <p:spPr>
          <a:xfrm>
            <a:off x="7226709" y="835743"/>
            <a:ext cx="3254478" cy="578136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buClr>
                <a:schemeClr val="bg1"/>
              </a:buClr>
            </a:pPr>
            <a:r>
              <a:rPr lang="en-AU" b="1" dirty="0">
                <a:solidFill>
                  <a:schemeClr val="tx2"/>
                </a:solidFill>
              </a:rPr>
              <a:t>Stimming is welcome!</a:t>
            </a:r>
          </a:p>
          <a:p>
            <a:pPr>
              <a:lnSpc>
                <a:spcPct val="110000"/>
              </a:lnSpc>
              <a:spcAft>
                <a:spcPts val="900"/>
              </a:spcAft>
              <a:buClr>
                <a:schemeClr val="bg1"/>
              </a:buClr>
            </a:pPr>
            <a:r>
              <a:rPr lang="en-AU" sz="2800" b="1" u="sng" dirty="0">
                <a:solidFill>
                  <a:schemeClr val="tx2"/>
                </a:solidFill>
              </a:rPr>
              <a:t>We welcome:</a:t>
            </a:r>
          </a:p>
          <a:p>
            <a:pPr marL="0" lvl="1" indent="0">
              <a:lnSpc>
                <a:spcPct val="110000"/>
              </a:lnSpc>
              <a:spcAft>
                <a:spcPts val="900"/>
              </a:spcAft>
              <a:buClr>
                <a:schemeClr val="bg1"/>
              </a:buClr>
              <a:buNone/>
            </a:pPr>
            <a:r>
              <a:rPr lang="en-AU" sz="2400" dirty="0">
                <a:solidFill>
                  <a:schemeClr val="tx2"/>
                </a:solidFill>
              </a:rPr>
              <a:t>Fidgeting</a:t>
            </a:r>
          </a:p>
          <a:p>
            <a:pPr marL="0" lvl="1" indent="0">
              <a:lnSpc>
                <a:spcPct val="110000"/>
              </a:lnSpc>
              <a:spcAft>
                <a:spcPts val="900"/>
              </a:spcAft>
              <a:buClr>
                <a:schemeClr val="bg1"/>
              </a:buClr>
              <a:buNone/>
            </a:pPr>
            <a:r>
              <a:rPr lang="en-AU" sz="2400" dirty="0">
                <a:solidFill>
                  <a:schemeClr val="tx2"/>
                </a:solidFill>
              </a:rPr>
              <a:t>Stimming</a:t>
            </a:r>
          </a:p>
          <a:p>
            <a:pPr marL="0" lvl="1" indent="0">
              <a:lnSpc>
                <a:spcPct val="110000"/>
              </a:lnSpc>
              <a:spcAft>
                <a:spcPts val="900"/>
              </a:spcAft>
              <a:buClr>
                <a:srgbClr val="FFFFFF"/>
              </a:buClr>
              <a:buNone/>
            </a:pPr>
            <a:r>
              <a:rPr lang="en-AU" sz="2400" dirty="0">
                <a:solidFill>
                  <a:schemeClr val="tx2"/>
                </a:solidFill>
              </a:rPr>
              <a:t>Tics</a:t>
            </a:r>
            <a:endParaRPr lang="en-AU" sz="2400" dirty="0">
              <a:solidFill>
                <a:schemeClr val="tx2"/>
              </a:solidFill>
              <a:cs typeface="Arial"/>
            </a:endParaRPr>
          </a:p>
          <a:p>
            <a:pPr marL="0" lvl="1" indent="0">
              <a:lnSpc>
                <a:spcPct val="110000"/>
              </a:lnSpc>
              <a:spcAft>
                <a:spcPts val="900"/>
              </a:spcAft>
              <a:buClr>
                <a:schemeClr val="bg1"/>
              </a:buClr>
              <a:buNone/>
            </a:pPr>
            <a:r>
              <a:rPr lang="en-AU" sz="2400" dirty="0">
                <a:solidFill>
                  <a:schemeClr val="tx2"/>
                </a:solidFill>
              </a:rPr>
              <a:t>Echolalia and coprolalia</a:t>
            </a:r>
          </a:p>
          <a:p>
            <a:pPr marL="0" lvl="1" indent="0">
              <a:lnSpc>
                <a:spcPct val="110000"/>
              </a:lnSpc>
              <a:spcAft>
                <a:spcPts val="900"/>
              </a:spcAft>
              <a:buClr>
                <a:schemeClr val="bg1"/>
              </a:buClr>
              <a:buNone/>
            </a:pPr>
            <a:r>
              <a:rPr lang="en-AU" sz="2400" dirty="0">
                <a:solidFill>
                  <a:schemeClr val="tx2"/>
                </a:solidFill>
              </a:rPr>
              <a:t>Standing and stretching or moving</a:t>
            </a:r>
            <a:r>
              <a:rPr lang="en-AU" sz="2400" dirty="0">
                <a:solidFill>
                  <a:schemeClr val="tx2"/>
                </a:solidFill>
                <a:cs typeface="Arial"/>
              </a:rPr>
              <a:t>.</a:t>
            </a:r>
          </a:p>
          <a:p>
            <a:pPr lvl="1">
              <a:lnSpc>
                <a:spcPct val="110000"/>
              </a:lnSpc>
              <a:buClr>
                <a:schemeClr val="bg1"/>
              </a:buClr>
            </a:pPr>
            <a:endParaRPr lang="en-AU" sz="2400" dirty="0">
              <a:solidFill>
                <a:schemeClr val="tx2"/>
              </a:solidFill>
            </a:endParaRPr>
          </a:p>
          <a:p>
            <a:endParaRPr lang="en-AU" sz="2400" dirty="0">
              <a:solidFill>
                <a:schemeClr val="tx2"/>
              </a:solidFill>
            </a:endParaRPr>
          </a:p>
        </p:txBody>
      </p:sp>
    </p:spTree>
    <p:extLst>
      <p:ext uri="{BB962C8B-B14F-4D97-AF65-F5344CB8AC3E}">
        <p14:creationId xmlns:p14="http://schemas.microsoft.com/office/powerpoint/2010/main" val="76253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The Flickering Light</a:t>
            </a:r>
          </a:p>
        </p:txBody>
      </p:sp>
      <p:sp>
        <p:nvSpPr>
          <p:cNvPr id="3" name="Content Placeholder 2"/>
          <p:cNvSpPr>
            <a:spLocks noGrp="1"/>
          </p:cNvSpPr>
          <p:nvPr>
            <p:ph idx="1"/>
          </p:nvPr>
        </p:nvSpPr>
        <p:spPr/>
        <p:txBody>
          <a:bodyPr>
            <a:normAutofit fontScale="92500" lnSpcReduction="10000"/>
          </a:bodyPr>
          <a:lstStyle/>
          <a:p>
            <a:r>
              <a:rPr sz="2400" dirty="0">
                <a:solidFill>
                  <a:schemeClr val="tx2"/>
                </a:solidFill>
              </a:rPr>
              <a:t>Maya (vision impairment), </a:t>
            </a:r>
            <a:endParaRPr lang="en-AU" sz="2400" dirty="0">
              <a:solidFill>
                <a:schemeClr val="tx2"/>
              </a:solidFill>
            </a:endParaRPr>
          </a:p>
          <a:p>
            <a:r>
              <a:rPr sz="2400" dirty="0">
                <a:solidFill>
                  <a:schemeClr val="tx2"/>
                </a:solidFill>
              </a:rPr>
              <a:t>Theo (ADHD + gifted), </a:t>
            </a:r>
            <a:endParaRPr lang="en-AU" sz="2400" dirty="0">
              <a:solidFill>
                <a:schemeClr val="tx2"/>
              </a:solidFill>
            </a:endParaRPr>
          </a:p>
          <a:p>
            <a:r>
              <a:rPr sz="2400" dirty="0">
                <a:solidFill>
                  <a:schemeClr val="tx2"/>
                </a:solidFill>
              </a:rPr>
              <a:t>Kavi (autistic, multilingual)</a:t>
            </a:r>
            <a:endParaRPr lang="en-AU" sz="2400" dirty="0">
              <a:solidFill>
                <a:schemeClr val="tx2"/>
              </a:solidFill>
            </a:endParaRPr>
          </a:p>
          <a:p>
            <a:r>
              <a:rPr lang="en-AU" sz="2400" dirty="0">
                <a:solidFill>
                  <a:schemeClr val="tx2"/>
                </a:solidFill>
              </a:rPr>
              <a:t>All studying at Melbourne University and Gifted Learners</a:t>
            </a:r>
          </a:p>
          <a:p>
            <a:endParaRPr sz="2400" dirty="0">
              <a:solidFill>
                <a:schemeClr val="tx2"/>
              </a:solidFill>
            </a:endParaRPr>
          </a:p>
          <a:p>
            <a:r>
              <a:rPr sz="2400" dirty="0">
                <a:solidFill>
                  <a:schemeClr val="tx2"/>
                </a:solidFill>
              </a:rPr>
              <a:t>Grace, a new lecturer, asks: How can I teach all of them?</a:t>
            </a:r>
            <a:endParaRPr lang="en-AU" sz="2400" dirty="0">
              <a:solidFill>
                <a:schemeClr val="tx2"/>
              </a:solidFill>
            </a:endParaRPr>
          </a:p>
          <a:p>
            <a:endParaRPr lang="en-AU" sz="2400" dirty="0">
              <a:solidFill>
                <a:schemeClr val="tx2"/>
              </a:solidFill>
            </a:endParaRPr>
          </a:p>
          <a:p>
            <a:endParaRPr sz="2400" dirty="0">
              <a:solidFill>
                <a:schemeClr val="tx2"/>
              </a:solidFill>
            </a:endParaRPr>
          </a:p>
          <a:p>
            <a:pPr algn="ctr"/>
            <a:r>
              <a:rPr sz="2400" dirty="0">
                <a:solidFill>
                  <a:schemeClr val="tx2"/>
                </a:solidFill>
              </a:rPr>
              <a:t>‘To teach at the edges is to teach for the middle — and beyond.’</a:t>
            </a:r>
            <a:r>
              <a:rPr lang="en-AU" sz="2400" dirty="0">
                <a:solidFill>
                  <a:schemeClr val="tx2"/>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From Perfection to Presence</a:t>
            </a:r>
          </a:p>
        </p:txBody>
      </p:sp>
      <p:sp>
        <p:nvSpPr>
          <p:cNvPr id="3" name="Content Placeholder 2"/>
          <p:cNvSpPr>
            <a:spLocks noGrp="1"/>
          </p:cNvSpPr>
          <p:nvPr>
            <p:ph idx="1"/>
          </p:nvPr>
        </p:nvSpPr>
        <p:spPr/>
        <p:txBody>
          <a:bodyPr/>
          <a:lstStyle/>
          <a:p>
            <a:r>
              <a:rPr sz="2400" dirty="0">
                <a:solidFill>
                  <a:schemeClr val="tx2"/>
                </a:solidFill>
              </a:rPr>
              <a:t>Grace shifts from perfection to presence.</a:t>
            </a:r>
          </a:p>
          <a:p>
            <a:r>
              <a:rPr sz="2400" dirty="0">
                <a:solidFill>
                  <a:schemeClr val="tx2"/>
                </a:solidFill>
              </a:rPr>
              <a:t>Retrofit → Pre-fit </a:t>
            </a:r>
            <a:r>
              <a:rPr sz="2000" dirty="0">
                <a:solidFill>
                  <a:schemeClr val="tx2"/>
                </a:solidFill>
              </a:rPr>
              <a:t>(Too Quirky, Too Quick</a:t>
            </a:r>
            <a:r>
              <a:rPr lang="en-AU" sz="2000" dirty="0">
                <a:solidFill>
                  <a:schemeClr val="tx2"/>
                </a:solidFill>
              </a:rPr>
              <a:t>,2e</a:t>
            </a:r>
            <a:r>
              <a:rPr sz="2000" dirty="0">
                <a:solidFill>
                  <a:schemeClr val="tx2"/>
                </a:solidFill>
              </a:rPr>
              <a:t>)</a:t>
            </a:r>
            <a:endParaRPr sz="2400" dirty="0">
              <a:solidFill>
                <a:schemeClr val="tx2"/>
              </a:solidFill>
            </a:endParaRPr>
          </a:p>
          <a:p>
            <a:r>
              <a:rPr sz="2400" dirty="0">
                <a:solidFill>
                  <a:schemeClr val="tx2"/>
                </a:solidFill>
              </a:rPr>
              <a:t>Practical inclusions:</a:t>
            </a:r>
          </a:p>
          <a:p>
            <a:pPr lvl="1"/>
            <a:r>
              <a:rPr sz="2400" dirty="0">
                <a:solidFill>
                  <a:schemeClr val="tx2"/>
                </a:solidFill>
              </a:rPr>
              <a:t>Pre-emailed notes</a:t>
            </a:r>
          </a:p>
          <a:p>
            <a:pPr lvl="1"/>
            <a:r>
              <a:rPr sz="2400" dirty="0">
                <a:solidFill>
                  <a:schemeClr val="tx2"/>
                </a:solidFill>
              </a:rPr>
              <a:t>Auto-captioned lectures</a:t>
            </a:r>
          </a:p>
          <a:p>
            <a:pPr lvl="1"/>
            <a:r>
              <a:rPr sz="2400" dirty="0">
                <a:solidFill>
                  <a:schemeClr val="tx2"/>
                </a:solidFill>
              </a:rPr>
              <a:t>Accessible PDFs</a:t>
            </a:r>
            <a:endParaRPr lang="en-AU" sz="2400" dirty="0">
              <a:solidFill>
                <a:schemeClr val="tx2"/>
              </a:solidFill>
            </a:endParaRPr>
          </a:p>
          <a:p>
            <a:pPr marL="457200" lvl="1"/>
            <a:endParaRPr sz="2400" dirty="0">
              <a:solidFill>
                <a:schemeClr val="tx2"/>
              </a:solidFill>
            </a:endParaRPr>
          </a:p>
          <a:p>
            <a:r>
              <a:rPr sz="2400" dirty="0">
                <a:solidFill>
                  <a:schemeClr val="tx2"/>
                </a:solidFill>
              </a:rPr>
              <a:t>Design for dignity, not compliance.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Teaching for Uneven Minds</a:t>
            </a:r>
          </a:p>
        </p:txBody>
      </p:sp>
      <p:sp>
        <p:nvSpPr>
          <p:cNvPr id="3" name="Content Placeholder 2"/>
          <p:cNvSpPr>
            <a:spLocks noGrp="1"/>
          </p:cNvSpPr>
          <p:nvPr>
            <p:ph idx="1"/>
          </p:nvPr>
        </p:nvSpPr>
        <p:spPr/>
        <p:txBody>
          <a:bodyPr/>
          <a:lstStyle/>
          <a:p>
            <a:pPr>
              <a:lnSpc>
                <a:spcPct val="200000"/>
              </a:lnSpc>
            </a:pPr>
            <a:r>
              <a:rPr sz="2400" dirty="0">
                <a:solidFill>
                  <a:schemeClr val="tx2"/>
                </a:solidFill>
              </a:rPr>
              <a:t>Theo’s story: high ability + executive challenges.</a:t>
            </a:r>
          </a:p>
          <a:p>
            <a:pPr>
              <a:lnSpc>
                <a:spcPct val="200000"/>
              </a:lnSpc>
            </a:pPr>
            <a:r>
              <a:rPr sz="2400" dirty="0">
                <a:solidFill>
                  <a:schemeClr val="tx2"/>
                </a:solidFill>
              </a:rPr>
              <a:t>Micro-scaffolds = weekly 100-word reflections.</a:t>
            </a:r>
          </a:p>
          <a:p>
            <a:pPr>
              <a:lnSpc>
                <a:spcPct val="200000"/>
              </a:lnSpc>
            </a:pPr>
            <a:r>
              <a:rPr sz="2400" dirty="0">
                <a:solidFill>
                  <a:schemeClr val="tx2"/>
                </a:solidFill>
              </a:rPr>
              <a:t>Outcome: engagement, momentum, mentorship.</a:t>
            </a:r>
          </a:p>
          <a:p>
            <a:pPr>
              <a:lnSpc>
                <a:spcPct val="200000"/>
              </a:lnSpc>
            </a:pPr>
            <a:r>
              <a:rPr sz="2400" dirty="0">
                <a:solidFill>
                  <a:schemeClr val="tx2"/>
                </a:solidFill>
              </a:rPr>
              <a:t>Lesson: scaffolding supports excellence, not dependency.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Multiple Modes, Singular Purpose</a:t>
            </a:r>
          </a:p>
        </p:txBody>
      </p:sp>
      <p:sp>
        <p:nvSpPr>
          <p:cNvPr id="3" name="Content Placeholder 2"/>
          <p:cNvSpPr>
            <a:spLocks noGrp="1"/>
          </p:cNvSpPr>
          <p:nvPr>
            <p:ph idx="1"/>
          </p:nvPr>
        </p:nvSpPr>
        <p:spPr/>
        <p:txBody>
          <a:bodyPr/>
          <a:lstStyle/>
          <a:p>
            <a:pPr>
              <a:lnSpc>
                <a:spcPct val="200000"/>
              </a:lnSpc>
            </a:pPr>
            <a:r>
              <a:rPr sz="2400" dirty="0">
                <a:solidFill>
                  <a:schemeClr val="tx2"/>
                </a:solidFill>
              </a:rPr>
              <a:t>Choice in expression: essay, podcast, infographic, video.</a:t>
            </a:r>
          </a:p>
          <a:p>
            <a:pPr>
              <a:lnSpc>
                <a:spcPct val="200000"/>
              </a:lnSpc>
            </a:pPr>
            <a:r>
              <a:rPr sz="2400" dirty="0">
                <a:solidFill>
                  <a:schemeClr val="tx2"/>
                </a:solidFill>
              </a:rPr>
              <a:t>Same rubric — different mode.</a:t>
            </a:r>
          </a:p>
          <a:p>
            <a:pPr>
              <a:lnSpc>
                <a:spcPct val="200000"/>
              </a:lnSpc>
            </a:pPr>
            <a:r>
              <a:rPr sz="2400" dirty="0">
                <a:solidFill>
                  <a:schemeClr val="tx2"/>
                </a:solidFill>
              </a:rPr>
              <a:t>Kavi’s bilingual podcast revealed hidden strengths.</a:t>
            </a:r>
          </a:p>
          <a:p>
            <a:pPr>
              <a:lnSpc>
                <a:spcPct val="200000"/>
              </a:lnSpc>
            </a:pPr>
            <a:r>
              <a:rPr sz="2400" dirty="0">
                <a:solidFill>
                  <a:schemeClr val="tx2"/>
                </a:solidFill>
              </a:rPr>
              <a:t>Radical flexibility = strengths scaffolding.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chemeClr val="tx2"/>
                </a:solidFill>
              </a:rPr>
              <a:t>Quiet Data, Loud Learning</a:t>
            </a:r>
          </a:p>
        </p:txBody>
      </p:sp>
      <p:sp>
        <p:nvSpPr>
          <p:cNvPr id="3" name="Content Placeholder 2"/>
          <p:cNvSpPr>
            <a:spLocks noGrp="1"/>
          </p:cNvSpPr>
          <p:nvPr>
            <p:ph idx="1"/>
          </p:nvPr>
        </p:nvSpPr>
        <p:spPr/>
        <p:txBody>
          <a:bodyPr/>
          <a:lstStyle/>
          <a:p>
            <a:pPr>
              <a:lnSpc>
                <a:spcPct val="200000"/>
              </a:lnSpc>
            </a:pPr>
            <a:r>
              <a:rPr sz="2400" dirty="0">
                <a:solidFill>
                  <a:schemeClr val="tx2"/>
                </a:solidFill>
              </a:rPr>
              <a:t>Engagement ↑ even as attendance ↓.</a:t>
            </a:r>
          </a:p>
          <a:p>
            <a:pPr>
              <a:lnSpc>
                <a:spcPct val="200000"/>
              </a:lnSpc>
            </a:pPr>
            <a:r>
              <a:rPr sz="2400" dirty="0">
                <a:solidFill>
                  <a:schemeClr val="tx2"/>
                </a:solidFill>
              </a:rPr>
              <a:t>Asynchronous participation creates access.</a:t>
            </a:r>
          </a:p>
          <a:p>
            <a:pPr>
              <a:lnSpc>
                <a:spcPct val="200000"/>
              </a:lnSpc>
            </a:pPr>
            <a:r>
              <a:rPr sz="2400" dirty="0">
                <a:solidFill>
                  <a:schemeClr val="tx2"/>
                </a:solidFill>
              </a:rPr>
              <a:t>‘Flexibility creates access, not apathy.’</a:t>
            </a:r>
          </a:p>
          <a:p>
            <a:pPr>
              <a:lnSpc>
                <a:spcPct val="200000"/>
              </a:lnSpc>
            </a:pPr>
            <a:r>
              <a:rPr sz="2400" dirty="0">
                <a:solidFill>
                  <a:schemeClr val="tx2"/>
                </a:solidFill>
              </a:rPr>
              <a:t>ASE Themes: participation and success.</a:t>
            </a:r>
          </a:p>
        </p:txBody>
      </p:sp>
    </p:spTree>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Presentation1" id="{D1AB2968-7369-1E4F-AD8D-997CC4673F43}" vid="{61B5FA43-8B96-3E48-8AFF-17B34C6D68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University of Melbourn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group>
        <group id="customGroup3" label="Accessibility Tools">
          <splitButton idMso="MenuAccessibility" visible="true" size="large"/>
          <separator id="Acc"/>
          <toggleButton idMso="AltTextPaneRibbon" visible="true" size="large"/>
          <separator id="sep3"/>
          <toggleButton idMso="SelectionPane" label="Selection Pane" size="large"/>
          <separator id="sep2"/>
          <splitButton id="sendbacksplitbutton" size="large">
            <button idMso="ObjectSendToBack" label="Send to Back"/>
            <menu id="sendbacksplitmenu" itemSize="large">
              <button idMso="ObjectBringToFront" label="Bring to Front"/>
            </menu>
          </splitButton>
        </group>
        <group id="group3" label=" ">
          <button idMso="PictureInsertFromFilePowerPoint" visible="true" size="large" label="Insert Symbols and Patterns" imageMso="InsertPictures"/>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07d8113-1d44-46cb-baa5-a742d0650dfc" xsi:nil="true"/>
    <lcf76f155ced4ddcb4097134ff3c332f xmlns="8bbb3940-d45c-4d4b-a8ac-46c1e0e7fe1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D647997610B84D8060EBE882A00F51" ma:contentTypeVersion="19" ma:contentTypeDescription="Create a new document." ma:contentTypeScope="" ma:versionID="3089130ec5e25c6af90328a30ebcb18b">
  <xsd:schema xmlns:xsd="http://www.w3.org/2001/XMLSchema" xmlns:xs="http://www.w3.org/2001/XMLSchema" xmlns:p="http://schemas.microsoft.com/office/2006/metadata/properties" xmlns:ns2="8bbb3940-d45c-4d4b-a8ac-46c1e0e7fe1d" xmlns:ns3="3bbf7e5f-8627-4322-99fa-9b1b58cbafe0" xmlns:ns4="f07d8113-1d44-46cb-baa5-a742d0650dfc" targetNamespace="http://schemas.microsoft.com/office/2006/metadata/properties" ma:root="true" ma:fieldsID="2f13baff1fa7f854c2ba71e25e015e43" ns2:_="" ns3:_="" ns4:_="">
    <xsd:import namespace="8bbb3940-d45c-4d4b-a8ac-46c1e0e7fe1d"/>
    <xsd:import namespace="3bbf7e5f-8627-4322-99fa-9b1b58cbafe0"/>
    <xsd:import namespace="f07d8113-1d44-46cb-baa5-a742d0650d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b3940-d45c-4d4b-a8ac-46c1e0e7f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f7e5f-8627-4322-99fa-9b1b58cbaf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d8113-1d44-46cb-baa5-a742d0650df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2c707b4-69ed-4d11-b2fc-77aef3bec125}" ma:internalName="TaxCatchAll" ma:showField="CatchAllData" ma:web="3bbf7e5f-8627-4322-99fa-9b1b58cbaf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C75387-93F6-4D93-B300-D671EFAD96D4}">
  <ds:schemaRefs>
    <ds:schemaRef ds:uri="http://schemas.microsoft.com/sharepoint/v3/contenttype/forms"/>
  </ds:schemaRefs>
</ds:datastoreItem>
</file>

<file path=customXml/itemProps2.xml><?xml version="1.0" encoding="utf-8"?>
<ds:datastoreItem xmlns:ds="http://schemas.openxmlformats.org/officeDocument/2006/customXml" ds:itemID="{FE8FFBB9-4FB3-4A1F-8381-B3FA72337E91}">
  <ds:schemaRefs>
    <ds:schemaRef ds:uri="http://purl.org/dc/terms/"/>
    <ds:schemaRef ds:uri="http://www.w3.org/XML/1998/namespace"/>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83803105-ea2f-4e78-af00-23c89b65a8b9"/>
    <ds:schemaRef ds:uri="a0959df0-1464-44e0-9a64-45f2b13a2e7e"/>
  </ds:schemaRefs>
</ds:datastoreItem>
</file>

<file path=customXml/itemProps3.xml><?xml version="1.0" encoding="utf-8"?>
<ds:datastoreItem xmlns:ds="http://schemas.openxmlformats.org/officeDocument/2006/customXml" ds:itemID="{FC34C0D3-6DA0-4F23-9104-744FAD32247D}"/>
</file>

<file path=docProps/app.xml><?xml version="1.0" encoding="utf-8"?>
<Properties xmlns="http://schemas.openxmlformats.org/officeDocument/2006/extended-properties" xmlns:vt="http://schemas.openxmlformats.org/officeDocument/2006/docPropsVTypes">
  <Template>AccessibleSlideDeck</Template>
  <TotalTime>14</TotalTime>
  <Words>964</Words>
  <Application>Microsoft Office PowerPoint</Application>
  <PresentationFormat>Widescreen</PresentationFormat>
  <Paragraphs>123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Arial</vt:lpstr>
      <vt:lpstr>Calibri</vt:lpstr>
      <vt:lpstr>University of Melbourne</vt:lpstr>
      <vt:lpstr>2e: Teaching using Radical Flexibility…</vt:lpstr>
      <vt:lpstr>Acknowledgement of Country</vt:lpstr>
      <vt:lpstr>Copyright warning</vt:lpstr>
      <vt:lpstr>Conventions for our space</vt:lpstr>
      <vt:lpstr>The Flickering Light</vt:lpstr>
      <vt:lpstr>From Perfection to Presence</vt:lpstr>
      <vt:lpstr>Teaching for Uneven Minds</vt:lpstr>
      <vt:lpstr>Multiple Modes, Singular Purpose</vt:lpstr>
      <vt:lpstr>Quiet Data, Loud Learning</vt:lpstr>
      <vt:lpstr>Sensory Learning</vt:lpstr>
      <vt:lpstr>Minimal Effort, Maximum Inclusion</vt:lpstr>
      <vt:lpstr>The Invisible Cohort</vt:lpstr>
      <vt:lpstr>From Compliance to Creativity</vt:lpstr>
      <vt:lpstr>Defining Radical Flexibility</vt:lpstr>
      <vt:lpstr>Provocation:</vt:lpstr>
      <vt:lpstr>Too Quirky Too Quick 2e </vt:lpstr>
      <vt:lpstr>Questions:</vt:lpstr>
      <vt:lpstr>Invitation</vt:lpstr>
      <vt:lpstr>References</vt:lpstr>
      <vt:lpstr>Thankyou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Rhiannon Lowrey</dc:creator>
  <cp:lastModifiedBy>Rhiannon Lowrey</cp:lastModifiedBy>
  <cp:revision>1</cp:revision>
  <dcterms:created xsi:type="dcterms:W3CDTF">2025-11-06T06:17:20Z</dcterms:created>
  <dcterms:modified xsi:type="dcterms:W3CDTF">2025-11-06T06:32:08Z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0x01010068D647997610B84D8060EBE882A00F51</vt:lpwstr>
  </property>
  <property fmtid="{D5CDD505-2E9C-101B-9397-08002B2CF9AE}" pid="3" name="MSIP_Label_e2c1d4a8-9363-4221-992b-6b1d2ae8e6cb_Enabled">
    <vt:lpwstr>true</vt:lpwstr>
  </property>
  <property fmtid="{D5CDD505-2E9C-101B-9397-08002B2CF9AE}" pid="4" name="MSIP_Label_e2c1d4a8-9363-4221-992b-6b1d2ae8e6cb_SetDate">
    <vt:lpwstr>2025-11-06T05:34:11Z</vt:lpwstr>
  </property>
  <property fmtid="{D5CDD505-2E9C-101B-9397-08002B2CF9AE}" pid="5" name="MSIP_Label_e2c1d4a8-9363-4221-992b-6b1d2ae8e6cb_Method">
    <vt:lpwstr>Privileged</vt:lpwstr>
  </property>
  <property fmtid="{D5CDD505-2E9C-101B-9397-08002B2CF9AE}" pid="6" name="MSIP_Label_e2c1d4a8-9363-4221-992b-6b1d2ae8e6cb_Name">
    <vt:lpwstr>Internal</vt:lpwstr>
  </property>
  <property fmtid="{D5CDD505-2E9C-101B-9397-08002B2CF9AE}" pid="7" name="MSIP_Label_e2c1d4a8-9363-4221-992b-6b1d2ae8e6cb_SiteId">
    <vt:lpwstr>0e5bf3cf-1ff4-46b7-9176-52c538c22a4d</vt:lpwstr>
  </property>
  <property fmtid="{D5CDD505-2E9C-101B-9397-08002B2CF9AE}" pid="8" name="MSIP_Label_e2c1d4a8-9363-4221-992b-6b1d2ae8e6cb_ActionId">
    <vt:lpwstr>a4d7cb38-2e34-4c5f-9391-a035f34e3dc9</vt:lpwstr>
  </property>
  <property fmtid="{D5CDD505-2E9C-101B-9397-08002B2CF9AE}" pid="9" name="MSIP_Label_e2c1d4a8-9363-4221-992b-6b1d2ae8e6cb_ContentBits">
    <vt:lpwstr>1</vt:lpwstr>
  </property>
  <property fmtid="{D5CDD505-2E9C-101B-9397-08002B2CF9AE}" pid="10" name="MSIP_Label_e2c1d4a8-9363-4221-992b-6b1d2ae8e6cb_Tag">
    <vt:lpwstr>50, 0, 1, 1</vt:lpwstr>
  </property>
  <property fmtid="{D5CDD505-2E9C-101B-9397-08002B2CF9AE}" pid="11" name="ClassificationContentMarkingHeaderLocations">
    <vt:lpwstr>University of Melbourne:7</vt:lpwstr>
  </property>
  <property fmtid="{D5CDD505-2E9C-101B-9397-08002B2CF9AE}" pid="12" name="ClassificationContentMarkingHeaderText">
    <vt:lpwstr>Internal</vt:lpwstr>
  </property>
</Properties>
</file>