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0" r:id="rId3"/>
    <p:sldId id="257" r:id="rId4"/>
    <p:sldId id="258" r:id="rId5"/>
    <p:sldId id="267" r:id="rId6"/>
    <p:sldId id="261" r:id="rId7"/>
    <p:sldId id="268" r:id="rId8"/>
    <p:sldId id="262" r:id="rId9"/>
    <p:sldId id="259" r:id="rId10"/>
    <p:sldId id="269" r:id="rId11"/>
    <p:sldId id="263"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AD8E"/>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2" d="100"/>
          <a:sy n="102" d="100"/>
        </p:scale>
        <p:origin x="19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A8D85-C483-4C4B-AF4C-BF973E9C04D1}" type="datetimeFigureOut">
              <a:rPr lang="en-US" smtClean="0"/>
              <a:t>11/23/20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D2387-529A-0643-AEBC-B40E43D92644}" type="slidenum">
              <a:rPr lang="en-US" smtClean="0"/>
              <a:t>‹#›</a:t>
            </a:fld>
            <a:endParaRPr lang="en-US"/>
          </a:p>
        </p:txBody>
      </p:sp>
    </p:spTree>
    <p:extLst>
      <p:ext uri="{BB962C8B-B14F-4D97-AF65-F5344CB8AC3E}">
        <p14:creationId xmlns:p14="http://schemas.microsoft.com/office/powerpoint/2010/main" val="199605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4D2387-529A-0643-AEBC-B40E43D92644}" type="slidenum">
              <a:rPr lang="en-US" smtClean="0"/>
              <a:t>3</a:t>
            </a:fld>
            <a:endParaRPr lang="en-US"/>
          </a:p>
        </p:txBody>
      </p:sp>
    </p:spTree>
    <p:extLst>
      <p:ext uri="{BB962C8B-B14F-4D97-AF65-F5344CB8AC3E}">
        <p14:creationId xmlns:p14="http://schemas.microsoft.com/office/powerpoint/2010/main" val="200749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4EE2-221C-0940-8B36-AB7BAB6E527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CF0680-B5F7-054E-BEF1-422F42E44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9C32F90-202A-DE45-86D4-D529FDF25BE7}"/>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5" name="Footer Placeholder 4">
            <a:extLst>
              <a:ext uri="{FF2B5EF4-FFF2-40B4-BE49-F238E27FC236}">
                <a16:creationId xmlns:a16="http://schemas.microsoft.com/office/drawing/2014/main" id="{843C7B5F-D324-D54C-9F94-BE787ACFE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71DED-4E59-814A-9F01-FAC8788B95F8}"/>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115014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ECCE-36AE-2E48-BB1B-173B9C693B7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80C295-59E0-CF45-98EA-8546D46983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79AD46-CFE4-4844-9EAF-86E2524F3418}"/>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5" name="Footer Placeholder 4">
            <a:extLst>
              <a:ext uri="{FF2B5EF4-FFF2-40B4-BE49-F238E27FC236}">
                <a16:creationId xmlns:a16="http://schemas.microsoft.com/office/drawing/2014/main" id="{27CD10E9-5E05-7D43-9394-7E4C96E89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C991-DA91-284A-A905-027E50F18C99}"/>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34356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39908-2CD9-0246-A23F-3287D2A35F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6B59F7-6AF8-3546-8250-E026EF7C78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231AE9-7466-3A47-B78E-D8E6091D7D4E}"/>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5" name="Footer Placeholder 4">
            <a:extLst>
              <a:ext uri="{FF2B5EF4-FFF2-40B4-BE49-F238E27FC236}">
                <a16:creationId xmlns:a16="http://schemas.microsoft.com/office/drawing/2014/main" id="{B3DF8E35-7A61-D342-96CF-3C8740980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BD8E6-6DE8-4449-AB7A-D751B746A727}"/>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117995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81D01-E582-8F4D-B932-794F0DAE94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DBCDA1-71C5-7742-8DE1-D0CE979A7C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520EDF-6786-3142-8F4C-760555EC8E06}"/>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5" name="Footer Placeholder 4">
            <a:extLst>
              <a:ext uri="{FF2B5EF4-FFF2-40B4-BE49-F238E27FC236}">
                <a16:creationId xmlns:a16="http://schemas.microsoft.com/office/drawing/2014/main" id="{CA826A51-4F8C-3E48-8269-065B1A052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EAC3C-77E8-0A47-9156-AB32C9E2C4AD}"/>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67350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1884-8104-4449-B0D6-C3053F0D76C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F162CF4-9E17-204D-93F4-61CABAB3F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A469BF-2220-E449-B197-B397AD3B4420}"/>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5" name="Footer Placeholder 4">
            <a:extLst>
              <a:ext uri="{FF2B5EF4-FFF2-40B4-BE49-F238E27FC236}">
                <a16:creationId xmlns:a16="http://schemas.microsoft.com/office/drawing/2014/main" id="{BDD94B79-1879-9B4F-9E14-FA237726C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744CA-856E-5546-8995-8B783E1F9FE5}"/>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401427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D7197-BD32-2446-B430-369C7EDEA5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2DB48F-93AE-1B46-AEBE-735441006C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64FF26C-AD5A-1948-A268-0448D3ACD3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B445A9F-FA59-BD41-A006-11BD54A2213F}"/>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6" name="Footer Placeholder 5">
            <a:extLst>
              <a:ext uri="{FF2B5EF4-FFF2-40B4-BE49-F238E27FC236}">
                <a16:creationId xmlns:a16="http://schemas.microsoft.com/office/drawing/2014/main" id="{F6351843-295A-6C48-B7ED-64D304DBF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9AF7A-B255-D445-850C-AAE08DD672F1}"/>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128201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AECA-0070-A14F-825E-DD9834B628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A0BD09-AEF7-7D46-8E6F-8BD5BDF64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2DC38-73F4-2744-BFE8-E20AB06252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EDBE372-BC49-6A42-BD96-76049FFC6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CA7500-C530-654F-B97C-50B7A7623D7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DD7FA2B-9A6B-CF4F-B3AC-2E6097697BF4}"/>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8" name="Footer Placeholder 7">
            <a:extLst>
              <a:ext uri="{FF2B5EF4-FFF2-40B4-BE49-F238E27FC236}">
                <a16:creationId xmlns:a16="http://schemas.microsoft.com/office/drawing/2014/main" id="{23B706A9-162D-9248-9400-9625EC260D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E5677-C025-C54C-9576-2DF154493782}"/>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305842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5BF9-43AC-1443-A45C-635C119A7C8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455E987-A39A-2B4F-90DE-190517BBE4D0}"/>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4" name="Footer Placeholder 3">
            <a:extLst>
              <a:ext uri="{FF2B5EF4-FFF2-40B4-BE49-F238E27FC236}">
                <a16:creationId xmlns:a16="http://schemas.microsoft.com/office/drawing/2014/main" id="{E1B2CAD1-86CF-E649-A72A-D9CECB6D7E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C4E7A-B011-BD40-8D4C-C16942AC5B90}"/>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194450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7F660-014B-0840-8AC7-EFBB0EE9A03F}"/>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3" name="Footer Placeholder 2">
            <a:extLst>
              <a:ext uri="{FF2B5EF4-FFF2-40B4-BE49-F238E27FC236}">
                <a16:creationId xmlns:a16="http://schemas.microsoft.com/office/drawing/2014/main" id="{1E1E5496-37B7-924D-AEFA-9CA93AC73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52B2B5-9B5F-4244-8F8A-5D7970A4DCE9}"/>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28898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9966-0509-9348-9FFC-D41C800350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750F7C3-D938-6044-88B4-244E45A03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625C777-2277-404C-9518-12B1EA116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E7C590-2DCD-904E-9AFC-7FDA98A7A6C4}"/>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6" name="Footer Placeholder 5">
            <a:extLst>
              <a:ext uri="{FF2B5EF4-FFF2-40B4-BE49-F238E27FC236}">
                <a16:creationId xmlns:a16="http://schemas.microsoft.com/office/drawing/2014/main" id="{FAD86405-B909-0D48-BE6C-9243EF853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DF437-FCA2-9242-977F-6E1788B04482}"/>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306758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9469-ADE7-D143-94BF-3B77D04AC7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E5283FB-ECAA-A94C-B264-385A7615D0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96758B-816D-984B-8775-CFAA5B018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9BD03B-23DA-194B-ABD4-468387DC2BB4}"/>
              </a:ext>
            </a:extLst>
          </p:cNvPr>
          <p:cNvSpPr>
            <a:spLocks noGrp="1"/>
          </p:cNvSpPr>
          <p:nvPr>
            <p:ph type="dt" sz="half" idx="10"/>
          </p:nvPr>
        </p:nvSpPr>
        <p:spPr/>
        <p:txBody>
          <a:bodyPr/>
          <a:lstStyle/>
          <a:p>
            <a:fld id="{58405824-5E8C-794A-BF59-9213BDA5128A}" type="datetimeFigureOut">
              <a:rPr lang="en-US" smtClean="0"/>
              <a:t>11/23/20</a:t>
            </a:fld>
            <a:endParaRPr lang="en-US"/>
          </a:p>
        </p:txBody>
      </p:sp>
      <p:sp>
        <p:nvSpPr>
          <p:cNvPr id="6" name="Footer Placeholder 5">
            <a:extLst>
              <a:ext uri="{FF2B5EF4-FFF2-40B4-BE49-F238E27FC236}">
                <a16:creationId xmlns:a16="http://schemas.microsoft.com/office/drawing/2014/main" id="{8D6C54B2-67FE-3944-A559-8721A31E6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38557-531E-9247-A4FE-0B5D984E2C55}"/>
              </a:ext>
            </a:extLst>
          </p:cNvPr>
          <p:cNvSpPr>
            <a:spLocks noGrp="1"/>
          </p:cNvSpPr>
          <p:nvPr>
            <p:ph type="sldNum" sz="quarter" idx="12"/>
          </p:nvPr>
        </p:nvSpPr>
        <p:spPr/>
        <p:txBody>
          <a:bodyPr/>
          <a:lstStyle/>
          <a:p>
            <a:fld id="{085A627D-34CF-DB4A-8407-526C9A3F349B}" type="slidenum">
              <a:rPr lang="en-US" smtClean="0"/>
              <a:t>‹#›</a:t>
            </a:fld>
            <a:endParaRPr lang="en-US"/>
          </a:p>
        </p:txBody>
      </p:sp>
    </p:spTree>
    <p:extLst>
      <p:ext uri="{BB962C8B-B14F-4D97-AF65-F5344CB8AC3E}">
        <p14:creationId xmlns:p14="http://schemas.microsoft.com/office/powerpoint/2010/main" val="407058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3992-339B-8644-99A9-CB8045C2F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BA3B87-BBB7-9C49-9CBB-C5E1207C5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DD4110-FDC3-D644-8E09-81BDF5D8D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05824-5E8C-794A-BF59-9213BDA5128A}" type="datetimeFigureOut">
              <a:rPr lang="en-US" smtClean="0"/>
              <a:t>11/23/20</a:t>
            </a:fld>
            <a:endParaRPr lang="en-US"/>
          </a:p>
        </p:txBody>
      </p:sp>
      <p:sp>
        <p:nvSpPr>
          <p:cNvPr id="5" name="Footer Placeholder 4">
            <a:extLst>
              <a:ext uri="{FF2B5EF4-FFF2-40B4-BE49-F238E27FC236}">
                <a16:creationId xmlns:a16="http://schemas.microsoft.com/office/drawing/2014/main" id="{3B7686EE-00BA-6547-8DCA-207EBDD95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C9E35D-1DC2-E743-9AD6-A41AC5C7B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A627D-34CF-DB4A-8407-526C9A3F349B}" type="slidenum">
              <a:rPr lang="en-US" smtClean="0"/>
              <a:t>‹#›</a:t>
            </a:fld>
            <a:endParaRPr lang="en-US"/>
          </a:p>
        </p:txBody>
      </p:sp>
    </p:spTree>
    <p:extLst>
      <p:ext uri="{BB962C8B-B14F-4D97-AF65-F5344CB8AC3E}">
        <p14:creationId xmlns:p14="http://schemas.microsoft.com/office/powerpoint/2010/main" val="114120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B9B4-C8DA-6A4F-8F63-49E020AA2B01}"/>
              </a:ext>
            </a:extLst>
          </p:cNvPr>
          <p:cNvSpPr>
            <a:spLocks noGrp="1"/>
          </p:cNvSpPr>
          <p:nvPr>
            <p:ph type="ctrTitle"/>
          </p:nvPr>
        </p:nvSpPr>
        <p:spPr>
          <a:xfrm>
            <a:off x="-167118" y="-360238"/>
            <a:ext cx="9144000" cy="2387600"/>
          </a:xfrm>
        </p:spPr>
        <p:txBody>
          <a:bodyPr>
            <a:normAutofit/>
          </a:bodyPr>
          <a:lstStyle/>
          <a:p>
            <a:r>
              <a:rPr lang="en-US" sz="5400" dirty="0">
                <a:solidFill>
                  <a:srgbClr val="0432FF"/>
                </a:solidFill>
                <a:latin typeface="+mn-lt"/>
              </a:rPr>
              <a:t>What have I learned about teaching this year?</a:t>
            </a:r>
          </a:p>
        </p:txBody>
      </p:sp>
      <p:sp>
        <p:nvSpPr>
          <p:cNvPr id="3" name="Subtitle 2">
            <a:extLst>
              <a:ext uri="{FF2B5EF4-FFF2-40B4-BE49-F238E27FC236}">
                <a16:creationId xmlns:a16="http://schemas.microsoft.com/office/drawing/2014/main" id="{09929C91-15CE-0D4A-91A1-064B8BC1D31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E536825-CFA3-9B44-A8A0-C48CBD54B8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8718" y="2449800"/>
            <a:ext cx="6677357" cy="3730080"/>
          </a:xfrm>
          <a:prstGeom prst="rect">
            <a:avLst/>
          </a:prstGeom>
        </p:spPr>
      </p:pic>
      <p:pic>
        <p:nvPicPr>
          <p:cNvPr id="6" name="Picture 5" descr="A person smiling and posing for the camera&#10;&#10;Description automatically generated">
            <a:extLst>
              <a:ext uri="{FF2B5EF4-FFF2-40B4-BE49-F238E27FC236}">
                <a16:creationId xmlns:a16="http://schemas.microsoft.com/office/drawing/2014/main" id="{940A1C9C-74A4-804D-98C5-0CCA53E4FD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6313" y="2238581"/>
            <a:ext cx="4782405" cy="4152518"/>
          </a:xfrm>
          <a:prstGeom prst="rect">
            <a:avLst/>
          </a:prstGeom>
        </p:spPr>
      </p:pic>
      <p:pic>
        <p:nvPicPr>
          <p:cNvPr id="7" name="Picture 6" descr="Icon&#10;&#10;Description automatically generated">
            <a:extLst>
              <a:ext uri="{FF2B5EF4-FFF2-40B4-BE49-F238E27FC236}">
                <a16:creationId xmlns:a16="http://schemas.microsoft.com/office/drawing/2014/main" id="{D4C113E5-E68C-6E48-AA1E-02556E006B1C}"/>
              </a:ext>
            </a:extLst>
          </p:cNvPr>
          <p:cNvPicPr>
            <a:picLocks noChangeAspect="1"/>
          </p:cNvPicPr>
          <p:nvPr/>
        </p:nvPicPr>
        <p:blipFill>
          <a:blip r:embed="rId4"/>
          <a:stretch>
            <a:fillRect/>
          </a:stretch>
        </p:blipFill>
        <p:spPr>
          <a:xfrm>
            <a:off x="8421911" y="364862"/>
            <a:ext cx="3440661" cy="1561718"/>
          </a:xfrm>
          <a:prstGeom prst="rect">
            <a:avLst/>
          </a:prstGeom>
        </p:spPr>
      </p:pic>
      <p:sp>
        <p:nvSpPr>
          <p:cNvPr id="8" name="TextBox 7">
            <a:extLst>
              <a:ext uri="{FF2B5EF4-FFF2-40B4-BE49-F238E27FC236}">
                <a16:creationId xmlns:a16="http://schemas.microsoft.com/office/drawing/2014/main" id="{E5CE3049-9280-EE4C-8842-8889F5E42D0F}"/>
              </a:ext>
            </a:extLst>
          </p:cNvPr>
          <p:cNvSpPr txBox="1"/>
          <p:nvPr/>
        </p:nvSpPr>
        <p:spPr>
          <a:xfrm>
            <a:off x="7406487" y="6179880"/>
            <a:ext cx="4896221" cy="523220"/>
          </a:xfrm>
          <a:prstGeom prst="rect">
            <a:avLst/>
          </a:prstGeom>
          <a:noFill/>
        </p:spPr>
        <p:txBody>
          <a:bodyPr wrap="square" rtlCol="0">
            <a:spAutoFit/>
          </a:bodyPr>
          <a:lstStyle/>
          <a:p>
            <a:r>
              <a:rPr lang="en-US" sz="2800" b="1" dirty="0">
                <a:solidFill>
                  <a:srgbClr val="15AD8E"/>
                </a:solidFill>
              </a:rPr>
              <a:t>Dr Jen Martin @</a:t>
            </a:r>
            <a:r>
              <a:rPr lang="en-US" sz="2800" b="1" dirty="0" err="1">
                <a:solidFill>
                  <a:srgbClr val="15AD8E"/>
                </a:solidFill>
              </a:rPr>
              <a:t>scidocmartin</a:t>
            </a:r>
            <a:endParaRPr lang="en-US" sz="2800" b="1" dirty="0">
              <a:solidFill>
                <a:srgbClr val="15AD8E"/>
              </a:solidFill>
            </a:endParaRPr>
          </a:p>
        </p:txBody>
      </p:sp>
    </p:spTree>
    <p:extLst>
      <p:ext uri="{BB962C8B-B14F-4D97-AF65-F5344CB8AC3E}">
        <p14:creationId xmlns:p14="http://schemas.microsoft.com/office/powerpoint/2010/main" val="4005148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DADC99A-643F-554C-92DB-5F273F920328}"/>
              </a:ext>
            </a:extLst>
          </p:cNvPr>
          <p:cNvSpPr>
            <a:spLocks noGrp="1"/>
          </p:cNvSpPr>
          <p:nvPr>
            <p:ph idx="1"/>
          </p:nvPr>
        </p:nvSpPr>
        <p:spPr>
          <a:xfrm>
            <a:off x="838200" y="1825625"/>
            <a:ext cx="10515600" cy="2086725"/>
          </a:xfrm>
          <a:prstGeom prst="rect">
            <a:avLst/>
          </a:prstGeom>
        </p:spPr>
        <p:txBody>
          <a:bodyPr wrap="square">
            <a:spAutoFit/>
          </a:bodyPr>
          <a:lstStyle/>
          <a:p>
            <a:pPr marL="0" indent="0" algn="ctr">
              <a:buNone/>
            </a:pPr>
            <a:r>
              <a:rPr lang="en-AU" sz="3600" i="1" dirty="0">
                <a:solidFill>
                  <a:srgbClr val="15AD8E"/>
                </a:solidFill>
                <a:latin typeface="Calibri" panose="020F0502020204030204" pitchFamily="34" charset="0"/>
                <a:ea typeface="Times New Roman" panose="02020603050405020304" pitchFamily="18" charset="0"/>
              </a:rPr>
              <a:t>“I felt so much calmer after the mental health session with Sandra – I don’t feel alone in my anxiety anymore about why I can’t get my work done. I know more about how to actually DO self-care.”</a:t>
            </a:r>
            <a:endParaRPr lang="en-US" sz="3600" dirty="0">
              <a:solidFill>
                <a:srgbClr val="15AD8E"/>
              </a:solidFill>
            </a:endParaRPr>
          </a:p>
        </p:txBody>
      </p:sp>
    </p:spTree>
    <p:extLst>
      <p:ext uri="{BB962C8B-B14F-4D97-AF65-F5344CB8AC3E}">
        <p14:creationId xmlns:p14="http://schemas.microsoft.com/office/powerpoint/2010/main" val="35716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8458-942B-0F4D-9D14-BC99F9F382CC}"/>
              </a:ext>
            </a:extLst>
          </p:cNvPr>
          <p:cNvSpPr>
            <a:spLocks noGrp="1"/>
          </p:cNvSpPr>
          <p:nvPr>
            <p:ph idx="1"/>
          </p:nvPr>
        </p:nvSpPr>
        <p:spPr>
          <a:xfrm>
            <a:off x="838200" y="1320733"/>
            <a:ext cx="10515600" cy="4351338"/>
          </a:xfrm>
        </p:spPr>
        <p:txBody>
          <a:bodyPr/>
          <a:lstStyle/>
          <a:p>
            <a:pPr marL="0" indent="0">
              <a:buNone/>
            </a:pPr>
            <a:r>
              <a:rPr lang="en-US" sz="3600" dirty="0"/>
              <a:t>Shut Up and Write: 2 – 5pm, 5 days/week</a:t>
            </a:r>
          </a:p>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B6F5609A-65E1-2946-AD66-C36BD2E00F8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15220" y="2050065"/>
            <a:ext cx="5784919" cy="4649985"/>
          </a:xfrm>
          <a:prstGeom prst="rect">
            <a:avLst/>
          </a:prstGeom>
        </p:spPr>
      </p:pic>
      <p:pic>
        <p:nvPicPr>
          <p:cNvPr id="7" name="Picture 6">
            <a:extLst>
              <a:ext uri="{FF2B5EF4-FFF2-40B4-BE49-F238E27FC236}">
                <a16:creationId xmlns:a16="http://schemas.microsoft.com/office/drawing/2014/main" id="{C1B5AA11-8395-0645-BC5A-175A8599B1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373" y="1970971"/>
            <a:ext cx="5784919" cy="4678408"/>
          </a:xfrm>
          <a:prstGeom prst="rect">
            <a:avLst/>
          </a:prstGeom>
        </p:spPr>
      </p:pic>
      <p:sp>
        <p:nvSpPr>
          <p:cNvPr id="10" name="Title 1">
            <a:extLst>
              <a:ext uri="{FF2B5EF4-FFF2-40B4-BE49-F238E27FC236}">
                <a16:creationId xmlns:a16="http://schemas.microsoft.com/office/drawing/2014/main" id="{8BC34CA3-8F84-EA4D-ACB1-12F98F851130}"/>
              </a:ext>
            </a:extLst>
          </p:cNvPr>
          <p:cNvSpPr txBox="1">
            <a:spLocks/>
          </p:cNvSpPr>
          <p:nvPr/>
        </p:nvSpPr>
        <p:spPr>
          <a:xfrm>
            <a:off x="199373" y="-48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432FF"/>
                </a:solidFill>
                <a:latin typeface="+mn-lt"/>
              </a:rPr>
              <a:t>Student Wellbeing  </a:t>
            </a:r>
            <a:endParaRPr lang="en-US" dirty="0">
              <a:solidFill>
                <a:srgbClr val="0432FF"/>
              </a:solidFill>
              <a:latin typeface="+mn-lt"/>
            </a:endParaRPr>
          </a:p>
        </p:txBody>
      </p:sp>
      <p:sp>
        <p:nvSpPr>
          <p:cNvPr id="11" name="TextBox 10">
            <a:extLst>
              <a:ext uri="{FF2B5EF4-FFF2-40B4-BE49-F238E27FC236}">
                <a16:creationId xmlns:a16="http://schemas.microsoft.com/office/drawing/2014/main" id="{E91711BC-ED8A-264D-8272-39D6660A2C08}"/>
              </a:ext>
            </a:extLst>
          </p:cNvPr>
          <p:cNvSpPr txBox="1"/>
          <p:nvPr/>
        </p:nvSpPr>
        <p:spPr>
          <a:xfrm rot="21439364">
            <a:off x="854940" y="3959559"/>
            <a:ext cx="4889829" cy="830997"/>
          </a:xfrm>
          <a:prstGeom prst="rect">
            <a:avLst/>
          </a:prstGeom>
          <a:solidFill>
            <a:schemeClr val="bg1"/>
          </a:solidFill>
          <a:ln w="95250">
            <a:solidFill>
              <a:srgbClr val="15AD8E"/>
            </a:solidFill>
          </a:ln>
        </p:spPr>
        <p:txBody>
          <a:bodyPr wrap="square" rtlCol="0">
            <a:spAutoFit/>
          </a:bodyPr>
          <a:lstStyle/>
          <a:p>
            <a:r>
              <a:rPr lang="en-US" sz="2400" dirty="0">
                <a:solidFill>
                  <a:srgbClr val="00B050"/>
                </a:solidFill>
              </a:rPr>
              <a:t>“Any form of connection right now makes the biggest difference” </a:t>
            </a:r>
          </a:p>
        </p:txBody>
      </p:sp>
      <p:sp>
        <p:nvSpPr>
          <p:cNvPr id="12" name="TextBox 11">
            <a:extLst>
              <a:ext uri="{FF2B5EF4-FFF2-40B4-BE49-F238E27FC236}">
                <a16:creationId xmlns:a16="http://schemas.microsoft.com/office/drawing/2014/main" id="{8A47AE04-0F34-1A44-9B4E-D7B7B2EDD8A5}"/>
              </a:ext>
            </a:extLst>
          </p:cNvPr>
          <p:cNvSpPr txBox="1"/>
          <p:nvPr/>
        </p:nvSpPr>
        <p:spPr>
          <a:xfrm rot="358182">
            <a:off x="6961034" y="3734455"/>
            <a:ext cx="4659682" cy="1569660"/>
          </a:xfrm>
          <a:prstGeom prst="rect">
            <a:avLst/>
          </a:prstGeom>
          <a:solidFill>
            <a:schemeClr val="bg1"/>
          </a:solidFill>
          <a:ln w="95250">
            <a:solidFill>
              <a:srgbClr val="15AD8E"/>
            </a:solidFill>
          </a:ln>
        </p:spPr>
        <p:txBody>
          <a:bodyPr wrap="square" rtlCol="0">
            <a:spAutoFit/>
          </a:bodyPr>
          <a:lstStyle/>
          <a:p>
            <a:r>
              <a:rPr lang="en-US" sz="2400" dirty="0">
                <a:solidFill>
                  <a:srgbClr val="00B050"/>
                </a:solidFill>
              </a:rPr>
              <a:t>“I’m thankful for the social support and some much-needed structure throughout the lockdowns this year” </a:t>
            </a:r>
          </a:p>
        </p:txBody>
      </p:sp>
    </p:spTree>
    <p:extLst>
      <p:ext uri="{BB962C8B-B14F-4D97-AF65-F5344CB8AC3E}">
        <p14:creationId xmlns:p14="http://schemas.microsoft.com/office/powerpoint/2010/main" val="22060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4352-2F8B-6A46-9747-7940E1C9F2FB}"/>
              </a:ext>
            </a:extLst>
          </p:cNvPr>
          <p:cNvSpPr>
            <a:spLocks noGrp="1"/>
          </p:cNvSpPr>
          <p:nvPr>
            <p:ph type="title"/>
          </p:nvPr>
        </p:nvSpPr>
        <p:spPr/>
        <p:txBody>
          <a:bodyPr/>
          <a:lstStyle/>
          <a:p>
            <a:r>
              <a:rPr lang="en-US" dirty="0">
                <a:solidFill>
                  <a:srgbClr val="0432FF"/>
                </a:solidFill>
                <a:latin typeface="+mn-lt"/>
              </a:rPr>
              <a:t>Staff wellbeing</a:t>
            </a:r>
            <a:br>
              <a:rPr lang="en-US" dirty="0">
                <a:solidFill>
                  <a:srgbClr val="0432FF"/>
                </a:solidFill>
                <a:latin typeface="+mn-lt"/>
              </a:rPr>
            </a:br>
            <a:r>
              <a:rPr lang="en-US" dirty="0">
                <a:solidFill>
                  <a:srgbClr val="0432FF"/>
                </a:solidFill>
                <a:latin typeface="+mn-lt"/>
              </a:rPr>
              <a:t> </a:t>
            </a:r>
          </a:p>
        </p:txBody>
      </p:sp>
      <p:sp>
        <p:nvSpPr>
          <p:cNvPr id="3" name="Content Placeholder 2">
            <a:extLst>
              <a:ext uri="{FF2B5EF4-FFF2-40B4-BE49-F238E27FC236}">
                <a16:creationId xmlns:a16="http://schemas.microsoft.com/office/drawing/2014/main" id="{94F78DAD-CF87-FB4B-93C8-5C15ED6E00DF}"/>
              </a:ext>
            </a:extLst>
          </p:cNvPr>
          <p:cNvSpPr>
            <a:spLocks noGrp="1"/>
          </p:cNvSpPr>
          <p:nvPr>
            <p:ph idx="1"/>
          </p:nvPr>
        </p:nvSpPr>
        <p:spPr>
          <a:xfrm>
            <a:off x="558973" y="1524999"/>
            <a:ext cx="11340753" cy="5201477"/>
          </a:xfrm>
        </p:spPr>
        <p:txBody>
          <a:bodyPr>
            <a:normAutofit fontScale="92500" lnSpcReduction="10000"/>
          </a:bodyPr>
          <a:lstStyle/>
          <a:p>
            <a:pPr marL="0" indent="0">
              <a:buNone/>
            </a:pPr>
            <a:r>
              <a:rPr lang="en-US" sz="3200" dirty="0"/>
              <a:t>Power and joy of a team</a:t>
            </a:r>
          </a:p>
          <a:p>
            <a:pPr marL="0" indent="0">
              <a:buNone/>
            </a:pPr>
            <a:r>
              <a:rPr lang="en-US" sz="3200" dirty="0"/>
              <a:t>Frequent, clear communication</a:t>
            </a:r>
          </a:p>
          <a:p>
            <a:pPr marL="0" indent="0">
              <a:buNone/>
            </a:pPr>
            <a:r>
              <a:rPr lang="en-US" sz="3200" dirty="0"/>
              <a:t>Fun, social time and connection matters</a:t>
            </a:r>
          </a:p>
          <a:p>
            <a:pPr marL="0" indent="0">
              <a:buNone/>
            </a:pPr>
            <a:endParaRPr lang="en-US" sz="3200" dirty="0"/>
          </a:p>
          <a:p>
            <a:pPr marL="0" indent="0">
              <a:buNone/>
            </a:pPr>
            <a:r>
              <a:rPr lang="en-US" sz="5700" b="1" dirty="0">
                <a:solidFill>
                  <a:srgbClr val="15AD8E"/>
                </a:solidFill>
              </a:rPr>
              <a:t>What have I learned about teaching?</a:t>
            </a:r>
            <a:endParaRPr lang="en-US" sz="3200" dirty="0"/>
          </a:p>
          <a:p>
            <a:pPr marL="0" indent="0">
              <a:buNone/>
            </a:pPr>
            <a:endParaRPr lang="en-US" sz="900" dirty="0"/>
          </a:p>
          <a:p>
            <a:pPr marL="0" indent="0">
              <a:buNone/>
            </a:pPr>
            <a:r>
              <a:rPr lang="en-US" sz="3200" b="1" dirty="0"/>
              <a:t>We’ve found innovative, effective ways to teach online and connect with our students, but what is sustainable?</a:t>
            </a:r>
          </a:p>
          <a:p>
            <a:pPr marL="0" indent="0">
              <a:buNone/>
            </a:pPr>
            <a:endParaRPr lang="en-US" sz="3200" b="1" dirty="0"/>
          </a:p>
          <a:p>
            <a:pPr marL="0" indent="0">
              <a:buNone/>
            </a:pPr>
            <a:r>
              <a:rPr lang="en-US" sz="3200" b="1" dirty="0"/>
              <a:t>Reflect further on teaching online when not in a pandemic</a:t>
            </a:r>
          </a:p>
        </p:txBody>
      </p:sp>
      <p:pic>
        <p:nvPicPr>
          <p:cNvPr id="6" name="Picture 5" descr="Icon&#10;&#10;Description automatically generated">
            <a:extLst>
              <a:ext uri="{FF2B5EF4-FFF2-40B4-BE49-F238E27FC236}">
                <a16:creationId xmlns:a16="http://schemas.microsoft.com/office/drawing/2014/main" id="{D781A83D-9F47-D64C-ACFC-5D031DA10BF7}"/>
              </a:ext>
            </a:extLst>
          </p:cNvPr>
          <p:cNvPicPr>
            <a:picLocks noChangeAspect="1"/>
          </p:cNvPicPr>
          <p:nvPr/>
        </p:nvPicPr>
        <p:blipFill>
          <a:blip r:embed="rId2"/>
          <a:stretch>
            <a:fillRect/>
          </a:stretch>
        </p:blipFill>
        <p:spPr>
          <a:xfrm>
            <a:off x="8279207" y="573198"/>
            <a:ext cx="3493432" cy="1585671"/>
          </a:xfrm>
          <a:prstGeom prst="rect">
            <a:avLst/>
          </a:prstGeom>
        </p:spPr>
      </p:pic>
    </p:spTree>
    <p:extLst>
      <p:ext uri="{BB962C8B-B14F-4D97-AF65-F5344CB8AC3E}">
        <p14:creationId xmlns:p14="http://schemas.microsoft.com/office/powerpoint/2010/main" val="249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F00F-757D-3B46-B918-7C6C22A21388}"/>
              </a:ext>
            </a:extLst>
          </p:cNvPr>
          <p:cNvSpPr>
            <a:spLocks noGrp="1"/>
          </p:cNvSpPr>
          <p:nvPr>
            <p:ph type="title"/>
          </p:nvPr>
        </p:nvSpPr>
        <p:spPr/>
        <p:txBody>
          <a:bodyPr/>
          <a:lstStyle/>
          <a:p>
            <a:r>
              <a:rPr lang="en-US" dirty="0" err="1">
                <a:solidFill>
                  <a:srgbClr val="0432FF"/>
                </a:solidFill>
                <a:latin typeface="+mn-lt"/>
              </a:rPr>
              <a:t>UniMelbSciComm</a:t>
            </a:r>
            <a:endParaRPr lang="en-US" dirty="0">
              <a:solidFill>
                <a:srgbClr val="0432FF"/>
              </a:solidFill>
              <a:latin typeface="+mn-lt"/>
            </a:endParaRPr>
          </a:p>
        </p:txBody>
      </p:sp>
      <p:sp>
        <p:nvSpPr>
          <p:cNvPr id="3" name="Content Placeholder 2">
            <a:extLst>
              <a:ext uri="{FF2B5EF4-FFF2-40B4-BE49-F238E27FC236}">
                <a16:creationId xmlns:a16="http://schemas.microsoft.com/office/drawing/2014/main" id="{F1FB2D11-6D31-0548-86D7-D5710F7662A1}"/>
              </a:ext>
            </a:extLst>
          </p:cNvPr>
          <p:cNvSpPr>
            <a:spLocks noGrp="1"/>
          </p:cNvSpPr>
          <p:nvPr>
            <p:ph idx="1"/>
          </p:nvPr>
        </p:nvSpPr>
        <p:spPr>
          <a:xfrm>
            <a:off x="244716" y="1756731"/>
            <a:ext cx="11702567" cy="5101269"/>
          </a:xfrm>
        </p:spPr>
        <p:txBody>
          <a:bodyPr>
            <a:normAutofit/>
          </a:bodyPr>
          <a:lstStyle/>
          <a:p>
            <a:pPr marL="671513" indent="-671513">
              <a:buNone/>
            </a:pPr>
            <a:r>
              <a:rPr lang="en-US" sz="3200" dirty="0"/>
              <a:t>Suite of practical, skills-based subjects for science students (UG &amp; PG)</a:t>
            </a:r>
          </a:p>
          <a:p>
            <a:pPr marL="0" indent="0">
              <a:buNone/>
            </a:pPr>
            <a:endParaRPr lang="en-US" sz="1400" dirty="0"/>
          </a:p>
          <a:p>
            <a:pPr marL="0" indent="0">
              <a:buNone/>
            </a:pPr>
            <a:r>
              <a:rPr lang="en-US" sz="3200" b="1" dirty="0">
                <a:solidFill>
                  <a:srgbClr val="15AD8E"/>
                </a:solidFill>
              </a:rPr>
              <a:t>“Science isn’t finished until it’s communicated”</a:t>
            </a:r>
          </a:p>
          <a:p>
            <a:pPr marL="0" indent="0">
              <a:buNone/>
            </a:pPr>
            <a:endParaRPr lang="en-US" dirty="0"/>
          </a:p>
          <a:p>
            <a:pPr marL="0" indent="0">
              <a:buNone/>
            </a:pPr>
            <a:r>
              <a:rPr lang="en-US" sz="3200" dirty="0">
                <a:solidFill>
                  <a:srgbClr val="0432FF"/>
                </a:solidFill>
              </a:rPr>
              <a:t>SCIE90013 Communication for Research Scientists</a:t>
            </a:r>
            <a:endParaRPr lang="en-US" sz="1000" dirty="0">
              <a:solidFill>
                <a:srgbClr val="0432FF"/>
              </a:solidFill>
            </a:endParaRPr>
          </a:p>
          <a:p>
            <a:pPr marL="622300" indent="-622300">
              <a:buNone/>
            </a:pPr>
            <a:r>
              <a:rPr lang="en-US" sz="3200" dirty="0"/>
              <a:t>SM1 &amp; SM2: 100+ research-active Master’s (&amp; PhD) students</a:t>
            </a:r>
          </a:p>
          <a:p>
            <a:pPr marL="622300" indent="-622300">
              <a:buNone/>
            </a:pPr>
            <a:r>
              <a:rPr lang="en-US" sz="3200" dirty="0"/>
              <a:t>Winter intensive</a:t>
            </a:r>
          </a:p>
          <a:p>
            <a:pPr marL="622300" indent="-622300">
              <a:buNone/>
            </a:pPr>
            <a:endParaRPr lang="en-US" sz="3200" dirty="0"/>
          </a:p>
          <a:p>
            <a:pPr marL="622300" indent="-622300">
              <a:buNone/>
            </a:pPr>
            <a:r>
              <a:rPr lang="en-US" sz="3200" dirty="0"/>
              <a:t>Communicating with inter-disciplinary scientific audiences</a:t>
            </a:r>
          </a:p>
          <a:p>
            <a:pPr marL="622300" indent="-622300">
              <a:buNone/>
            </a:pPr>
            <a:endParaRPr lang="en-US" sz="3200" dirty="0"/>
          </a:p>
          <a:p>
            <a:pPr marL="0" indent="0">
              <a:buNone/>
            </a:pPr>
            <a:endParaRPr lang="en-US" dirty="0"/>
          </a:p>
          <a:p>
            <a:pPr marL="0" indent="0">
              <a:buNone/>
            </a:pPr>
            <a:endParaRPr lang="en-US" dirty="0"/>
          </a:p>
        </p:txBody>
      </p:sp>
      <p:pic>
        <p:nvPicPr>
          <p:cNvPr id="5" name="Picture 4" descr="Icon&#10;&#10;Description automatically generated">
            <a:extLst>
              <a:ext uri="{FF2B5EF4-FFF2-40B4-BE49-F238E27FC236}">
                <a16:creationId xmlns:a16="http://schemas.microsoft.com/office/drawing/2014/main" id="{A8EA8435-8DFF-D14C-BB8A-EB84685B8E82}"/>
              </a:ext>
            </a:extLst>
          </p:cNvPr>
          <p:cNvPicPr>
            <a:picLocks noChangeAspect="1"/>
          </p:cNvPicPr>
          <p:nvPr/>
        </p:nvPicPr>
        <p:blipFill>
          <a:blip r:embed="rId2"/>
          <a:stretch>
            <a:fillRect/>
          </a:stretch>
        </p:blipFill>
        <p:spPr>
          <a:xfrm>
            <a:off x="9171410" y="171016"/>
            <a:ext cx="2920381" cy="1325563"/>
          </a:xfrm>
          <a:prstGeom prst="rect">
            <a:avLst/>
          </a:prstGeom>
        </p:spPr>
      </p:pic>
    </p:spTree>
    <p:extLst>
      <p:ext uri="{BB962C8B-B14F-4D97-AF65-F5344CB8AC3E}">
        <p14:creationId xmlns:p14="http://schemas.microsoft.com/office/powerpoint/2010/main" val="40208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39AC-E9A1-2442-B559-2DDA5BD08763}"/>
              </a:ext>
            </a:extLst>
          </p:cNvPr>
          <p:cNvSpPr>
            <a:spLocks noGrp="1"/>
          </p:cNvSpPr>
          <p:nvPr>
            <p:ph type="title"/>
          </p:nvPr>
        </p:nvSpPr>
        <p:spPr/>
        <p:txBody>
          <a:bodyPr/>
          <a:lstStyle/>
          <a:p>
            <a:r>
              <a:rPr lang="en-US" dirty="0">
                <a:solidFill>
                  <a:srgbClr val="0432FF"/>
                </a:solidFill>
                <a:latin typeface="+mn-lt"/>
              </a:rPr>
              <a:t>Our priorities:</a:t>
            </a:r>
          </a:p>
        </p:txBody>
      </p:sp>
      <p:sp>
        <p:nvSpPr>
          <p:cNvPr id="3" name="Content Placeholder 2">
            <a:extLst>
              <a:ext uri="{FF2B5EF4-FFF2-40B4-BE49-F238E27FC236}">
                <a16:creationId xmlns:a16="http://schemas.microsoft.com/office/drawing/2014/main" id="{B78400F4-8A8D-574E-8C40-96E31812D5B0}"/>
              </a:ext>
            </a:extLst>
          </p:cNvPr>
          <p:cNvSpPr>
            <a:spLocks noGrp="1"/>
          </p:cNvSpPr>
          <p:nvPr>
            <p:ph idx="1"/>
          </p:nvPr>
        </p:nvSpPr>
        <p:spPr>
          <a:xfrm>
            <a:off x="504967" y="1950796"/>
            <a:ext cx="11687033" cy="4351338"/>
          </a:xfrm>
        </p:spPr>
        <p:txBody>
          <a:bodyPr>
            <a:normAutofit/>
          </a:bodyPr>
          <a:lstStyle/>
          <a:p>
            <a:pPr marL="0" indent="0">
              <a:buNone/>
            </a:pPr>
            <a:r>
              <a:rPr lang="en-US" sz="4000" dirty="0"/>
              <a:t>1. Learn and practice the communication skills</a:t>
            </a:r>
          </a:p>
          <a:p>
            <a:pPr marL="534988" indent="-534988">
              <a:buNone/>
            </a:pPr>
            <a:r>
              <a:rPr lang="en-US" sz="4000" dirty="0"/>
              <a:t>2. Feel connected and engaged with us and each other </a:t>
            </a:r>
          </a:p>
          <a:p>
            <a:pPr marL="0" indent="0">
              <a:buNone/>
            </a:pPr>
            <a:r>
              <a:rPr lang="en-US" sz="4000" dirty="0"/>
              <a:t>3. Student and staff wellbeing</a:t>
            </a:r>
          </a:p>
          <a:p>
            <a:pPr marL="0" indent="0">
              <a:buNone/>
            </a:pPr>
            <a:endParaRPr lang="en-US" sz="4000" dirty="0"/>
          </a:p>
          <a:p>
            <a:pPr marL="0" indent="0">
              <a:buNone/>
            </a:pPr>
            <a:r>
              <a:rPr lang="en-US" sz="4000" b="1" dirty="0">
                <a:solidFill>
                  <a:srgbClr val="15AD8E"/>
                </a:solidFill>
              </a:rPr>
              <a:t>What online practices should we keep                                into the future?</a:t>
            </a:r>
          </a:p>
        </p:txBody>
      </p:sp>
      <p:pic>
        <p:nvPicPr>
          <p:cNvPr id="4" name="Picture 3" descr="Icon&#10;&#10;Description automatically generated">
            <a:extLst>
              <a:ext uri="{FF2B5EF4-FFF2-40B4-BE49-F238E27FC236}">
                <a16:creationId xmlns:a16="http://schemas.microsoft.com/office/drawing/2014/main" id="{7110A7EA-2EB1-B444-951F-1CC8EAA84051}"/>
              </a:ext>
            </a:extLst>
          </p:cNvPr>
          <p:cNvPicPr>
            <a:picLocks noChangeAspect="1"/>
          </p:cNvPicPr>
          <p:nvPr/>
        </p:nvPicPr>
        <p:blipFill>
          <a:blip r:embed="rId3"/>
          <a:stretch>
            <a:fillRect/>
          </a:stretch>
        </p:blipFill>
        <p:spPr>
          <a:xfrm>
            <a:off x="8904513" y="5150065"/>
            <a:ext cx="3111203" cy="1412177"/>
          </a:xfrm>
          <a:prstGeom prst="rect">
            <a:avLst/>
          </a:prstGeom>
        </p:spPr>
      </p:pic>
    </p:spTree>
    <p:extLst>
      <p:ext uri="{BB962C8B-B14F-4D97-AF65-F5344CB8AC3E}">
        <p14:creationId xmlns:p14="http://schemas.microsoft.com/office/powerpoint/2010/main" val="29288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93C4-0FD9-D648-A714-A41DDE3740A4}"/>
              </a:ext>
            </a:extLst>
          </p:cNvPr>
          <p:cNvSpPr>
            <a:spLocks noGrp="1"/>
          </p:cNvSpPr>
          <p:nvPr>
            <p:ph type="title"/>
          </p:nvPr>
        </p:nvSpPr>
        <p:spPr>
          <a:xfrm>
            <a:off x="685577" y="171063"/>
            <a:ext cx="10515600" cy="1325563"/>
          </a:xfrm>
        </p:spPr>
        <p:txBody>
          <a:bodyPr/>
          <a:lstStyle/>
          <a:p>
            <a:r>
              <a:rPr lang="en-US" dirty="0">
                <a:solidFill>
                  <a:srgbClr val="0432FF"/>
                </a:solidFill>
                <a:latin typeface="+mn-lt"/>
              </a:rPr>
              <a:t>1. Skill development: what’s different online?</a:t>
            </a:r>
          </a:p>
        </p:txBody>
      </p:sp>
      <p:sp>
        <p:nvSpPr>
          <p:cNvPr id="3" name="Content Placeholder 2">
            <a:extLst>
              <a:ext uri="{FF2B5EF4-FFF2-40B4-BE49-F238E27FC236}">
                <a16:creationId xmlns:a16="http://schemas.microsoft.com/office/drawing/2014/main" id="{3FE5E2FA-811F-4A4D-885A-BF33A5873F1B}"/>
              </a:ext>
            </a:extLst>
          </p:cNvPr>
          <p:cNvSpPr>
            <a:spLocks noGrp="1"/>
          </p:cNvSpPr>
          <p:nvPr>
            <p:ph idx="1"/>
          </p:nvPr>
        </p:nvSpPr>
        <p:spPr>
          <a:xfrm>
            <a:off x="539217" y="1394468"/>
            <a:ext cx="10515600" cy="5147846"/>
          </a:xfrm>
        </p:spPr>
        <p:txBody>
          <a:bodyPr>
            <a:normAutofit/>
          </a:bodyPr>
          <a:lstStyle/>
          <a:p>
            <a:pPr marL="0" indent="0">
              <a:buNone/>
            </a:pPr>
            <a:r>
              <a:rPr lang="en-US" dirty="0"/>
              <a:t>Writing ✅		</a:t>
            </a:r>
          </a:p>
          <a:p>
            <a:pPr marL="0" indent="0">
              <a:buNone/>
            </a:pPr>
            <a:r>
              <a:rPr lang="en-US" dirty="0"/>
              <a:t>Peer review ✅</a:t>
            </a:r>
          </a:p>
          <a:p>
            <a:pPr marL="0" indent="0">
              <a:buNone/>
            </a:pPr>
            <a:r>
              <a:rPr lang="en-US" dirty="0"/>
              <a:t>Conferences ✅</a:t>
            </a:r>
          </a:p>
          <a:p>
            <a:pPr marL="0" indent="0">
              <a:buNone/>
            </a:pPr>
            <a:r>
              <a:rPr lang="en-US" dirty="0"/>
              <a:t>Social Media ✅ 	</a:t>
            </a:r>
          </a:p>
          <a:p>
            <a:pPr marL="0" indent="0">
              <a:buNone/>
            </a:pPr>
            <a:r>
              <a:rPr lang="en-US" dirty="0"/>
              <a:t>Tutorial activities ✅</a:t>
            </a:r>
          </a:p>
          <a:p>
            <a:pPr marL="0" indent="0">
              <a:buNone/>
            </a:pPr>
            <a:r>
              <a:rPr lang="en-US" dirty="0"/>
              <a:t>Panel Q&amp;A sessions ✅</a:t>
            </a:r>
          </a:p>
          <a:p>
            <a:pPr marL="0" indent="0">
              <a:buNone/>
            </a:pPr>
            <a:endParaRPr lang="en-US" dirty="0"/>
          </a:p>
          <a:p>
            <a:pPr marL="0" indent="0">
              <a:buNone/>
            </a:pPr>
            <a:r>
              <a:rPr lang="en-US" dirty="0"/>
              <a:t>Public speaking ⚠️ </a:t>
            </a:r>
          </a:p>
          <a:p>
            <a:pPr marL="0" indent="0">
              <a:buNone/>
            </a:pPr>
            <a:r>
              <a:rPr lang="en-US" b="1" dirty="0"/>
              <a:t>15-minute one-on-one session for all students</a:t>
            </a:r>
          </a:p>
          <a:p>
            <a:pPr marL="0" indent="0">
              <a:buNone/>
            </a:pPr>
            <a:endParaRPr lang="en-US" b="1" dirty="0"/>
          </a:p>
        </p:txBody>
      </p:sp>
    </p:spTree>
    <p:extLst>
      <p:ext uri="{BB962C8B-B14F-4D97-AF65-F5344CB8AC3E}">
        <p14:creationId xmlns:p14="http://schemas.microsoft.com/office/powerpoint/2010/main" val="375559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2C6E3-6A6A-224C-B149-C0CEA7BBBF13}"/>
              </a:ext>
            </a:extLst>
          </p:cNvPr>
          <p:cNvSpPr>
            <a:spLocks noGrp="1"/>
          </p:cNvSpPr>
          <p:nvPr>
            <p:ph idx="1"/>
          </p:nvPr>
        </p:nvSpPr>
        <p:spPr/>
        <p:txBody>
          <a:bodyPr/>
          <a:lstStyle/>
          <a:p>
            <a:pPr marL="0" indent="0">
              <a:buNone/>
            </a:pPr>
            <a:r>
              <a:rPr lang="en-AU" sz="3600" i="1" dirty="0">
                <a:solidFill>
                  <a:srgbClr val="15AD8E"/>
                </a:solidFill>
                <a:latin typeface="Calibri" panose="020F0502020204030204" pitchFamily="34" charset="0"/>
                <a:ea typeface="Calibri" panose="020F0502020204030204" pitchFamily="34" charset="0"/>
              </a:rPr>
              <a:t>“I can’t believe the teaching staff offered an individual session for everyone in the class – I learned so much in my 15 minutes about how to talk about my research”</a:t>
            </a:r>
            <a:r>
              <a:rPr lang="en-AU" sz="3600" dirty="0">
                <a:solidFill>
                  <a:srgbClr val="15AD8E"/>
                </a:solidFill>
              </a:rPr>
              <a:t> </a:t>
            </a:r>
            <a:endParaRPr lang="en-US" sz="3600" dirty="0">
              <a:solidFill>
                <a:srgbClr val="15AD8E"/>
              </a:solidFill>
            </a:endParaRPr>
          </a:p>
          <a:p>
            <a:endParaRPr lang="en-US" dirty="0"/>
          </a:p>
        </p:txBody>
      </p:sp>
    </p:spTree>
    <p:extLst>
      <p:ext uri="{BB962C8B-B14F-4D97-AF65-F5344CB8AC3E}">
        <p14:creationId xmlns:p14="http://schemas.microsoft.com/office/powerpoint/2010/main" val="146695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54F7-07A4-0648-ADED-CD9EB158804E}"/>
              </a:ext>
            </a:extLst>
          </p:cNvPr>
          <p:cNvSpPr>
            <a:spLocks noGrp="1"/>
          </p:cNvSpPr>
          <p:nvPr>
            <p:ph type="title"/>
          </p:nvPr>
        </p:nvSpPr>
        <p:spPr>
          <a:xfrm>
            <a:off x="463463" y="50104"/>
            <a:ext cx="12789075" cy="1325563"/>
          </a:xfrm>
        </p:spPr>
        <p:txBody>
          <a:bodyPr>
            <a:normAutofit/>
          </a:bodyPr>
          <a:lstStyle/>
          <a:p>
            <a:r>
              <a:rPr lang="en-US" sz="4000" dirty="0">
                <a:solidFill>
                  <a:srgbClr val="0432FF"/>
                </a:solidFill>
                <a:latin typeface="+mn-lt"/>
              </a:rPr>
              <a:t>2. </a:t>
            </a:r>
            <a:r>
              <a:rPr lang="en-US" sz="3600" dirty="0">
                <a:solidFill>
                  <a:srgbClr val="0432FF"/>
                </a:solidFill>
                <a:latin typeface="+mn-lt"/>
              </a:rPr>
              <a:t>Feel connected and engaged: how to create community?</a:t>
            </a:r>
          </a:p>
        </p:txBody>
      </p:sp>
      <p:sp>
        <p:nvSpPr>
          <p:cNvPr id="3" name="Content Placeholder 2">
            <a:extLst>
              <a:ext uri="{FF2B5EF4-FFF2-40B4-BE49-F238E27FC236}">
                <a16:creationId xmlns:a16="http://schemas.microsoft.com/office/drawing/2014/main" id="{CEEC17C7-14C3-7548-9D8B-FBFE7894A691}"/>
              </a:ext>
            </a:extLst>
          </p:cNvPr>
          <p:cNvSpPr>
            <a:spLocks noGrp="1"/>
          </p:cNvSpPr>
          <p:nvPr>
            <p:ph idx="1"/>
          </p:nvPr>
        </p:nvSpPr>
        <p:spPr>
          <a:xfrm>
            <a:off x="684160" y="1375667"/>
            <a:ext cx="11161734" cy="5668028"/>
          </a:xfrm>
        </p:spPr>
        <p:txBody>
          <a:bodyPr>
            <a:normAutofit/>
          </a:bodyPr>
          <a:lstStyle/>
          <a:p>
            <a:pPr marL="0" indent="0">
              <a:spcAft>
                <a:spcPts val="1200"/>
              </a:spcAft>
              <a:buNone/>
            </a:pPr>
            <a:r>
              <a:rPr lang="en-US" dirty="0"/>
              <a:t>Connecting with our students as individuals ✅</a:t>
            </a:r>
          </a:p>
          <a:p>
            <a:pPr marL="0" indent="0">
              <a:spcAft>
                <a:spcPts val="1200"/>
              </a:spcAft>
              <a:buNone/>
            </a:pPr>
            <a:r>
              <a:rPr lang="en-US" dirty="0"/>
              <a:t>Live polling ✅</a:t>
            </a:r>
          </a:p>
          <a:p>
            <a:pPr marL="0" indent="0">
              <a:spcAft>
                <a:spcPts val="1200"/>
              </a:spcAft>
              <a:buNone/>
            </a:pPr>
            <a:r>
              <a:rPr lang="en-US" dirty="0"/>
              <a:t>Lots of peer interaction ✅</a:t>
            </a:r>
          </a:p>
          <a:p>
            <a:pPr marL="0" indent="0">
              <a:spcAft>
                <a:spcPts val="1200"/>
              </a:spcAft>
              <a:buNone/>
            </a:pPr>
            <a:r>
              <a:rPr lang="en-US" dirty="0"/>
              <a:t>Accessible staff ✅</a:t>
            </a:r>
          </a:p>
          <a:p>
            <a:pPr marL="0" indent="0">
              <a:spcAft>
                <a:spcPts val="1200"/>
              </a:spcAft>
              <a:buNone/>
            </a:pPr>
            <a:endParaRPr lang="en-US" dirty="0"/>
          </a:p>
          <a:p>
            <a:pPr marL="0" indent="0">
              <a:spcAft>
                <a:spcPts val="1200"/>
              </a:spcAft>
              <a:buNone/>
            </a:pPr>
            <a:r>
              <a:rPr lang="en-US" dirty="0"/>
              <a:t>Modelling authentic communication ⚠️</a:t>
            </a:r>
          </a:p>
          <a:p>
            <a:pPr marL="0" indent="0">
              <a:spcAft>
                <a:spcPts val="1200"/>
              </a:spcAft>
              <a:buNone/>
            </a:pPr>
            <a:r>
              <a:rPr lang="en-US" b="1" dirty="0"/>
              <a:t>Weekly themed teaching update videos </a:t>
            </a:r>
          </a:p>
          <a:p>
            <a:endParaRPr lang="en-US" sz="1300" dirty="0">
              <a:solidFill>
                <a:srgbClr val="15AD8E"/>
              </a:solidFill>
            </a:endParaRPr>
          </a:p>
          <a:p>
            <a:pPr marL="0" indent="0">
              <a:buNone/>
            </a:pPr>
            <a:endParaRPr lang="en-US" sz="3100" dirty="0">
              <a:solidFill>
                <a:srgbClr val="0432FF"/>
              </a:solidFill>
            </a:endParaRPr>
          </a:p>
        </p:txBody>
      </p:sp>
    </p:spTree>
    <p:extLst>
      <p:ext uri="{BB962C8B-B14F-4D97-AF65-F5344CB8AC3E}">
        <p14:creationId xmlns:p14="http://schemas.microsoft.com/office/powerpoint/2010/main" val="34066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F65661-AC45-2E4E-85BB-007DBE8F15A0}"/>
              </a:ext>
            </a:extLst>
          </p:cNvPr>
          <p:cNvSpPr>
            <a:spLocks noGrp="1"/>
          </p:cNvSpPr>
          <p:nvPr>
            <p:ph idx="1"/>
          </p:nvPr>
        </p:nvSpPr>
        <p:spPr/>
        <p:txBody>
          <a:bodyPr/>
          <a:lstStyle/>
          <a:p>
            <a:pPr marL="0" indent="0">
              <a:buNone/>
            </a:pPr>
            <a:r>
              <a:rPr lang="en-AU" sz="3600" i="1" dirty="0">
                <a:solidFill>
                  <a:srgbClr val="15AD8E"/>
                </a:solidFill>
              </a:rPr>
              <a:t>“The teaching staff have really taken the situation we are in and used it to find new ways of connecting with us and making us feel supported. Constantly seeing their friendly faces on weekly update videos makes me feel very connected to this subject”</a:t>
            </a:r>
            <a:endParaRPr lang="en-US" sz="3600" dirty="0">
              <a:solidFill>
                <a:srgbClr val="15AD8E"/>
              </a:solidFill>
            </a:endParaRPr>
          </a:p>
          <a:p>
            <a:endParaRPr lang="en-US" dirty="0"/>
          </a:p>
        </p:txBody>
      </p:sp>
    </p:spTree>
    <p:extLst>
      <p:ext uri="{BB962C8B-B14F-4D97-AF65-F5344CB8AC3E}">
        <p14:creationId xmlns:p14="http://schemas.microsoft.com/office/powerpoint/2010/main" val="72662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FD25F0B1-8B0D-CE40-AD0E-4D427921F88F}"/>
              </a:ext>
            </a:extLst>
          </p:cNvPr>
          <p:cNvPicPr/>
          <p:nvPr/>
        </p:nvPicPr>
        <p:blipFill>
          <a:blip r:embed="rId2" cstate="print">
            <a:extLst>
              <a:ext uri="{28A0092B-C50C-407E-A947-70E740481C1C}">
                <a14:useLocalDpi xmlns:a14="http://schemas.microsoft.com/office/drawing/2010/main"/>
              </a:ext>
            </a:extLst>
          </a:blip>
          <a:stretch>
            <a:fillRect/>
          </a:stretch>
        </p:blipFill>
        <p:spPr>
          <a:xfrm>
            <a:off x="3835401" y="1600834"/>
            <a:ext cx="4166970" cy="4387882"/>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A8ADEC56-C87D-9441-A23F-2AC51A64D389}"/>
              </a:ext>
            </a:extLst>
          </p:cNvPr>
          <p:cNvPicPr/>
          <p:nvPr/>
        </p:nvPicPr>
        <p:blipFill>
          <a:blip r:embed="rId3" cstate="print">
            <a:extLst>
              <a:ext uri="{28A0092B-C50C-407E-A947-70E740481C1C}">
                <a14:useLocalDpi xmlns:a14="http://schemas.microsoft.com/office/drawing/2010/main"/>
              </a:ext>
            </a:extLst>
          </a:blip>
          <a:stretch>
            <a:fillRect/>
          </a:stretch>
        </p:blipFill>
        <p:spPr>
          <a:xfrm>
            <a:off x="69318" y="2129255"/>
            <a:ext cx="3857648" cy="4387882"/>
          </a:xfrm>
          <a:prstGeom prst="rect">
            <a:avLst/>
          </a:prstGeom>
        </p:spPr>
      </p:pic>
      <p:sp>
        <p:nvSpPr>
          <p:cNvPr id="6" name="Rectangle 5">
            <a:extLst>
              <a:ext uri="{FF2B5EF4-FFF2-40B4-BE49-F238E27FC236}">
                <a16:creationId xmlns:a16="http://schemas.microsoft.com/office/drawing/2014/main" id="{18C62AC1-7A21-C343-AF4F-D7CD6F5B81BC}"/>
              </a:ext>
            </a:extLst>
          </p:cNvPr>
          <p:cNvSpPr/>
          <p:nvPr/>
        </p:nvSpPr>
        <p:spPr>
          <a:xfrm>
            <a:off x="383617" y="249218"/>
            <a:ext cx="11424765" cy="1077218"/>
          </a:xfrm>
          <a:prstGeom prst="rect">
            <a:avLst/>
          </a:prstGeom>
        </p:spPr>
        <p:txBody>
          <a:bodyPr wrap="square">
            <a:spAutoFit/>
          </a:bodyPr>
          <a:lstStyle/>
          <a:p>
            <a:r>
              <a:rPr lang="en-AU" sz="3200" i="1" dirty="0">
                <a:solidFill>
                  <a:srgbClr val="15AD8E"/>
                </a:solidFill>
                <a:latin typeface="Calibri" panose="020F0502020204030204" pitchFamily="34" charset="0"/>
                <a:ea typeface="Times New Roman" panose="02020603050405020304" pitchFamily="18" charset="0"/>
              </a:rPr>
              <a:t>“The sense of community you created in this subject was unlike any other subject I've taken (in person or online</a:t>
            </a:r>
            <a:r>
              <a:rPr lang="en-AU" sz="3200" dirty="0">
                <a:solidFill>
                  <a:srgbClr val="15AD8E"/>
                </a:solidFill>
                <a:latin typeface="Calibri" panose="020F0502020204030204" pitchFamily="34" charset="0"/>
                <a:ea typeface="Times New Roman" panose="02020603050405020304" pitchFamily="18" charset="0"/>
              </a:rPr>
              <a:t>)” </a:t>
            </a:r>
            <a:endParaRPr lang="en-US" sz="3200" dirty="0">
              <a:solidFill>
                <a:srgbClr val="15AD8E"/>
              </a:solidFill>
            </a:endParaRPr>
          </a:p>
        </p:txBody>
      </p:sp>
      <p:grpSp>
        <p:nvGrpSpPr>
          <p:cNvPr id="15" name="Group 14">
            <a:extLst>
              <a:ext uri="{FF2B5EF4-FFF2-40B4-BE49-F238E27FC236}">
                <a16:creationId xmlns:a16="http://schemas.microsoft.com/office/drawing/2014/main" id="{8BE0B1C3-B7E1-374E-AF95-65F53E9709D9}"/>
              </a:ext>
            </a:extLst>
          </p:cNvPr>
          <p:cNvGrpSpPr/>
          <p:nvPr/>
        </p:nvGrpSpPr>
        <p:grpSpPr>
          <a:xfrm>
            <a:off x="7939275" y="1226813"/>
            <a:ext cx="4317714" cy="4404373"/>
            <a:chOff x="7847098" y="1453019"/>
            <a:chExt cx="3502536" cy="3845227"/>
          </a:xfrm>
        </p:grpSpPr>
        <p:pic>
          <p:nvPicPr>
            <p:cNvPr id="8" name="Picture 7" descr="A person wearing glasses and smiling at the camera&#10;&#10;Description automatically generated">
              <a:extLst>
                <a:ext uri="{FF2B5EF4-FFF2-40B4-BE49-F238E27FC236}">
                  <a16:creationId xmlns:a16="http://schemas.microsoft.com/office/drawing/2014/main" id="{274DB36B-99F3-1E42-A98F-893D41059FD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47098" y="1453019"/>
              <a:ext cx="3430501" cy="954107"/>
            </a:xfrm>
            <a:prstGeom prst="rect">
              <a:avLst/>
            </a:prstGeom>
          </p:spPr>
        </p:pic>
        <p:pic>
          <p:nvPicPr>
            <p:cNvPr id="10" name="Picture 9" descr="A person posing for a photo&#10;&#10;Description automatically generated">
              <a:extLst>
                <a:ext uri="{FF2B5EF4-FFF2-40B4-BE49-F238E27FC236}">
                  <a16:creationId xmlns:a16="http://schemas.microsoft.com/office/drawing/2014/main" id="{B75FC85B-A9FD-CE4F-B453-C48E326A4B6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897347" y="2407126"/>
              <a:ext cx="3380252" cy="968506"/>
            </a:xfrm>
            <a:prstGeom prst="rect">
              <a:avLst/>
            </a:prstGeom>
          </p:spPr>
        </p:pic>
        <p:pic>
          <p:nvPicPr>
            <p:cNvPr id="12" name="Picture 11" descr="A person smiling for the camera&#10;&#10;Description automatically generated">
              <a:extLst>
                <a:ext uri="{FF2B5EF4-FFF2-40B4-BE49-F238E27FC236}">
                  <a16:creationId xmlns:a16="http://schemas.microsoft.com/office/drawing/2014/main" id="{DFBF1E6B-7F3B-C54D-BA9D-59ABDB85932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99216" y="3375632"/>
              <a:ext cx="3378383" cy="954108"/>
            </a:xfrm>
            <a:prstGeom prst="rect">
              <a:avLst/>
            </a:prstGeom>
          </p:spPr>
        </p:pic>
        <p:pic>
          <p:nvPicPr>
            <p:cNvPr id="14" name="Picture 13" descr="A person wearing a hat and sunglasses posing for the camera&#10;&#10;Description automatically generated">
              <a:extLst>
                <a:ext uri="{FF2B5EF4-FFF2-40B4-BE49-F238E27FC236}">
                  <a16:creationId xmlns:a16="http://schemas.microsoft.com/office/drawing/2014/main" id="{8A3E8033-0125-444F-89D9-14EF06601C0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897347" y="4344138"/>
              <a:ext cx="3452287" cy="954108"/>
            </a:xfrm>
            <a:prstGeom prst="rect">
              <a:avLst/>
            </a:prstGeom>
          </p:spPr>
        </p:pic>
      </p:grpSp>
    </p:spTree>
    <p:extLst>
      <p:ext uri="{BB962C8B-B14F-4D97-AF65-F5344CB8AC3E}">
        <p14:creationId xmlns:p14="http://schemas.microsoft.com/office/powerpoint/2010/main" val="191815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3190-AA05-714C-AAE0-7AB967C6382C}"/>
              </a:ext>
            </a:extLst>
          </p:cNvPr>
          <p:cNvSpPr>
            <a:spLocks noGrp="1"/>
          </p:cNvSpPr>
          <p:nvPr>
            <p:ph type="title"/>
          </p:nvPr>
        </p:nvSpPr>
        <p:spPr>
          <a:xfrm>
            <a:off x="199373" y="-4830"/>
            <a:ext cx="10515600" cy="1325563"/>
          </a:xfrm>
        </p:spPr>
        <p:txBody>
          <a:bodyPr/>
          <a:lstStyle/>
          <a:p>
            <a:r>
              <a:rPr lang="en-US" dirty="0">
                <a:solidFill>
                  <a:srgbClr val="0432FF"/>
                </a:solidFill>
                <a:latin typeface="+mn-lt"/>
              </a:rPr>
              <a:t>Student Wellbeing  </a:t>
            </a:r>
          </a:p>
        </p:txBody>
      </p:sp>
      <p:sp>
        <p:nvSpPr>
          <p:cNvPr id="3" name="Content Placeholder 2">
            <a:extLst>
              <a:ext uri="{FF2B5EF4-FFF2-40B4-BE49-F238E27FC236}">
                <a16:creationId xmlns:a16="http://schemas.microsoft.com/office/drawing/2014/main" id="{A4EB4E4E-F7F9-EC42-A2D4-522822B8EED2}"/>
              </a:ext>
            </a:extLst>
          </p:cNvPr>
          <p:cNvSpPr>
            <a:spLocks noGrp="1"/>
          </p:cNvSpPr>
          <p:nvPr>
            <p:ph idx="1"/>
          </p:nvPr>
        </p:nvSpPr>
        <p:spPr>
          <a:xfrm>
            <a:off x="326198" y="1253330"/>
            <a:ext cx="7130516" cy="5528469"/>
          </a:xfrm>
        </p:spPr>
        <p:txBody>
          <a:bodyPr>
            <a:normAutofit/>
          </a:bodyPr>
          <a:lstStyle/>
          <a:p>
            <a:pPr marL="0" indent="0">
              <a:buNone/>
            </a:pPr>
            <a:r>
              <a:rPr lang="en-US" dirty="0"/>
              <a:t>Strategies to tackle procrastination ✅</a:t>
            </a:r>
          </a:p>
          <a:p>
            <a:pPr marL="0" indent="0">
              <a:buNone/>
            </a:pPr>
            <a:r>
              <a:rPr lang="en-US" dirty="0"/>
              <a:t>Open discussions about imposter syndrome ✅</a:t>
            </a:r>
          </a:p>
          <a:p>
            <a:pPr marL="0" indent="0">
              <a:buNone/>
            </a:pPr>
            <a:r>
              <a:rPr lang="en-US" dirty="0"/>
              <a:t>Support for working with supervisors ✅</a:t>
            </a:r>
          </a:p>
          <a:p>
            <a:pPr marL="0" indent="0">
              <a:buNone/>
            </a:pPr>
            <a:endParaRPr lang="en-US" dirty="0"/>
          </a:p>
          <a:p>
            <a:pPr marL="0" indent="0">
              <a:buNone/>
            </a:pPr>
            <a:r>
              <a:rPr lang="en-US" dirty="0"/>
              <a:t>Practical lockdown support ⚠️</a:t>
            </a:r>
          </a:p>
          <a:p>
            <a:pPr marL="0" indent="0">
              <a:buNone/>
            </a:pPr>
            <a:endParaRPr lang="en-US" dirty="0"/>
          </a:p>
          <a:p>
            <a:pPr marL="0" indent="0">
              <a:buNone/>
            </a:pPr>
            <a:r>
              <a:rPr lang="en-US" b="1" dirty="0"/>
              <a:t>Q&amp;A sessions with Clinical Psychiatrist Associate Professor Sandra </a:t>
            </a:r>
            <a:r>
              <a:rPr lang="en-US" b="1" dirty="0" err="1"/>
              <a:t>Radovini</a:t>
            </a:r>
            <a:r>
              <a:rPr lang="en-US" b="1" dirty="0"/>
              <a:t> </a:t>
            </a:r>
          </a:p>
        </p:txBody>
      </p:sp>
      <p:pic>
        <p:nvPicPr>
          <p:cNvPr id="7" name="Picture 6" descr="A child standing in front of a window&#10;&#10;Description automatically generated">
            <a:extLst>
              <a:ext uri="{FF2B5EF4-FFF2-40B4-BE49-F238E27FC236}">
                <a16:creationId xmlns:a16="http://schemas.microsoft.com/office/drawing/2014/main" id="{59DB6484-0134-7D45-893A-DB208CE0F4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32886" y="3001985"/>
            <a:ext cx="5103689" cy="3101473"/>
          </a:xfrm>
          <a:prstGeom prst="rect">
            <a:avLst/>
          </a:prstGeom>
        </p:spPr>
      </p:pic>
    </p:spTree>
    <p:extLst>
      <p:ext uri="{BB962C8B-B14F-4D97-AF65-F5344CB8AC3E}">
        <p14:creationId xmlns:p14="http://schemas.microsoft.com/office/powerpoint/2010/main" val="298057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459</Words>
  <Application>Microsoft Macintosh PowerPoint</Application>
  <PresentationFormat>Widescreen</PresentationFormat>
  <Paragraphs>64</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What have I learned about teaching this year?</vt:lpstr>
      <vt:lpstr>UniMelbSciComm</vt:lpstr>
      <vt:lpstr>Our priorities:</vt:lpstr>
      <vt:lpstr>1. Skill development: what’s different online?</vt:lpstr>
      <vt:lpstr>PowerPoint Presentation</vt:lpstr>
      <vt:lpstr>2. Feel connected and engaged: how to create community?</vt:lpstr>
      <vt:lpstr>PowerPoint Presentation</vt:lpstr>
      <vt:lpstr>PowerPoint Presentation</vt:lpstr>
      <vt:lpstr>Student Wellbeing  </vt:lpstr>
      <vt:lpstr>PowerPoint Presentation</vt:lpstr>
      <vt:lpstr>PowerPoint Presentation</vt:lpstr>
      <vt:lpstr>Staff wellbeing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science communication online</dc:title>
  <dc:creator>Jenny Martin</dc:creator>
  <cp:lastModifiedBy>Jenny Martin</cp:lastModifiedBy>
  <cp:revision>32</cp:revision>
  <dcterms:created xsi:type="dcterms:W3CDTF">2020-11-18T02:25:04Z</dcterms:created>
  <dcterms:modified xsi:type="dcterms:W3CDTF">2020-11-23T03:10:32Z</dcterms:modified>
</cp:coreProperties>
</file>