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938" r:id="rId2"/>
    <p:sldMasterId id="2147483940" r:id="rId3"/>
    <p:sldMasterId id="2147483942" r:id="rId4"/>
    <p:sldMasterId id="2147483944" r:id="rId5"/>
    <p:sldMasterId id="2147483946" r:id="rId6"/>
    <p:sldMasterId id="2147483948" r:id="rId7"/>
    <p:sldMasterId id="2147483950" r:id="rId8"/>
    <p:sldMasterId id="2147483962" r:id="rId9"/>
  </p:sldMasterIdLst>
  <p:notesMasterIdLst>
    <p:notesMasterId r:id="rId113"/>
  </p:notesMasterIdLst>
  <p:handoutMasterIdLst>
    <p:handoutMasterId r:id="rId114"/>
  </p:handoutMasterIdLst>
  <p:sldIdLst>
    <p:sldId id="256" r:id="rId10"/>
    <p:sldId id="257" r:id="rId11"/>
    <p:sldId id="296" r:id="rId12"/>
    <p:sldId id="297" r:id="rId13"/>
    <p:sldId id="298" r:id="rId14"/>
    <p:sldId id="328" r:id="rId15"/>
    <p:sldId id="370" r:id="rId16"/>
    <p:sldId id="368" r:id="rId17"/>
    <p:sldId id="369" r:id="rId18"/>
    <p:sldId id="327" r:id="rId19"/>
    <p:sldId id="329" r:id="rId20"/>
    <p:sldId id="330" r:id="rId21"/>
    <p:sldId id="366" r:id="rId22"/>
    <p:sldId id="374" r:id="rId23"/>
    <p:sldId id="294" r:id="rId24"/>
    <p:sldId id="379" r:id="rId25"/>
    <p:sldId id="380" r:id="rId26"/>
    <p:sldId id="381" r:id="rId27"/>
    <p:sldId id="382" r:id="rId28"/>
    <p:sldId id="383" r:id="rId29"/>
    <p:sldId id="384" r:id="rId30"/>
    <p:sldId id="393" r:id="rId31"/>
    <p:sldId id="263" r:id="rId32"/>
    <p:sldId id="331" r:id="rId33"/>
    <p:sldId id="349" r:id="rId34"/>
    <p:sldId id="352" r:id="rId35"/>
    <p:sldId id="375" r:id="rId36"/>
    <p:sldId id="367" r:id="rId37"/>
    <p:sldId id="377" r:id="rId38"/>
    <p:sldId id="350" r:id="rId39"/>
    <p:sldId id="351" r:id="rId40"/>
    <p:sldId id="376" r:id="rId41"/>
    <p:sldId id="390"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385" r:id="rId61"/>
    <p:sldId id="295" r:id="rId62"/>
    <p:sldId id="307" r:id="rId63"/>
    <p:sldId id="306" r:id="rId64"/>
    <p:sldId id="386" r:id="rId65"/>
    <p:sldId id="284" r:id="rId66"/>
    <p:sldId id="288" r:id="rId67"/>
    <p:sldId id="299" r:id="rId68"/>
    <p:sldId id="287" r:id="rId69"/>
    <p:sldId id="353" r:id="rId70"/>
    <p:sldId id="354" r:id="rId71"/>
    <p:sldId id="355" r:id="rId72"/>
    <p:sldId id="356" r:id="rId73"/>
    <p:sldId id="289" r:id="rId74"/>
    <p:sldId id="302" r:id="rId75"/>
    <p:sldId id="389" r:id="rId76"/>
    <p:sldId id="394" r:id="rId77"/>
    <p:sldId id="387" r:id="rId78"/>
    <p:sldId id="388" r:id="rId79"/>
    <p:sldId id="391" r:id="rId80"/>
    <p:sldId id="392" r:id="rId81"/>
    <p:sldId id="308" r:id="rId82"/>
    <p:sldId id="272" r:id="rId83"/>
    <p:sldId id="332" r:id="rId84"/>
    <p:sldId id="333" r:id="rId85"/>
    <p:sldId id="347" r:id="rId86"/>
    <p:sldId id="335" r:id="rId87"/>
    <p:sldId id="336" r:id="rId88"/>
    <p:sldId id="338" r:id="rId89"/>
    <p:sldId id="339" r:id="rId90"/>
    <p:sldId id="340" r:id="rId91"/>
    <p:sldId id="341" r:id="rId92"/>
    <p:sldId id="343" r:id="rId93"/>
    <p:sldId id="344" r:id="rId94"/>
    <p:sldId id="346" r:id="rId95"/>
    <p:sldId id="360" r:id="rId96"/>
    <p:sldId id="361" r:id="rId97"/>
    <p:sldId id="362" r:id="rId98"/>
    <p:sldId id="363" r:id="rId99"/>
    <p:sldId id="265" r:id="rId100"/>
    <p:sldId id="316" r:id="rId101"/>
    <p:sldId id="323" r:id="rId102"/>
    <p:sldId id="371" r:id="rId103"/>
    <p:sldId id="364" r:id="rId104"/>
    <p:sldId id="372" r:id="rId105"/>
    <p:sldId id="373" r:id="rId106"/>
    <p:sldId id="378" r:id="rId107"/>
    <p:sldId id="357" r:id="rId108"/>
    <p:sldId id="358" r:id="rId109"/>
    <p:sldId id="365" r:id="rId110"/>
    <p:sldId id="359" r:id="rId111"/>
    <p:sldId id="293" r:id="rId11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CF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233" autoAdjust="0"/>
    <p:restoredTop sz="94660"/>
  </p:normalViewPr>
  <p:slideViewPr>
    <p:cSldViewPr>
      <p:cViewPr varScale="1">
        <p:scale>
          <a:sx n="103" d="100"/>
          <a:sy n="103" d="100"/>
        </p:scale>
        <p:origin x="-10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10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theme" Target="theme/theme1.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EE63FB66-2751-4950-951D-229374BFBFF8}" type="slidenum">
              <a:rPr lang="en-US"/>
              <a:pPr>
                <a:defRPr/>
              </a:pPr>
              <a:t>‹#›</a:t>
            </a:fld>
            <a:endParaRPr lang="en-US"/>
          </a:p>
        </p:txBody>
      </p:sp>
    </p:spTree>
    <p:extLst>
      <p:ext uri="{BB962C8B-B14F-4D97-AF65-F5344CB8AC3E}">
        <p14:creationId xmlns:p14="http://schemas.microsoft.com/office/powerpoint/2010/main" val="240023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vl1pPr>
          </a:lstStyle>
          <a:p>
            <a:pPr>
              <a:defRPr/>
            </a:pPr>
            <a:endParaRPr lang="en-AU"/>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smtClean="0"/>
            </a:lvl1pPr>
          </a:lstStyle>
          <a:p>
            <a:pPr>
              <a:defRPr/>
            </a:pPr>
            <a:fld id="{1EAA9023-6BA1-4C64-BDFC-13F87B7C0C66}" type="datetimeFigureOut">
              <a:rPr lang="en-US"/>
              <a:pPr>
                <a:defRPr/>
              </a:pPr>
              <a:t>8/10/2015</a:t>
            </a:fld>
            <a:endParaRPr lang="en-AU"/>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smtClean="0"/>
            </a:lvl1pPr>
          </a:lstStyle>
          <a:p>
            <a:pPr>
              <a:defRPr/>
            </a:pPr>
            <a:endParaRPr lang="en-AU"/>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smtClean="0"/>
            </a:lvl1pPr>
          </a:lstStyle>
          <a:p>
            <a:pPr>
              <a:defRPr/>
            </a:pPr>
            <a:fld id="{A3F583B8-B4D7-4CD7-A712-8A9FFAF20F69}" type="slidenum">
              <a:rPr lang="en-AU"/>
              <a:pPr>
                <a:defRPr/>
              </a:pPr>
              <a:t>‹#›</a:t>
            </a:fld>
            <a:endParaRPr lang="en-AU"/>
          </a:p>
        </p:txBody>
      </p:sp>
    </p:spTree>
    <p:extLst>
      <p:ext uri="{BB962C8B-B14F-4D97-AF65-F5344CB8AC3E}">
        <p14:creationId xmlns:p14="http://schemas.microsoft.com/office/powerpoint/2010/main" val="40155431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0:00</a:t>
            </a:r>
            <a:endParaRPr lang="en-US" dirty="0"/>
          </a:p>
        </p:txBody>
      </p:sp>
      <p:sp>
        <p:nvSpPr>
          <p:cNvPr id="4" name="Slide Number Placeholder 3"/>
          <p:cNvSpPr>
            <a:spLocks noGrp="1"/>
          </p:cNvSpPr>
          <p:nvPr>
            <p:ph type="sldNum" sz="quarter" idx="10"/>
          </p:nvPr>
        </p:nvSpPr>
        <p:spPr/>
        <p:txBody>
          <a:bodyPr/>
          <a:lstStyle/>
          <a:p>
            <a:fld id="{AD58C6C9-832D-430E-98C2-26F6466401C1}"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0:01</a:t>
            </a:r>
          </a:p>
          <a:p>
            <a:r>
              <a:rPr lang="en-US" dirty="0" smtClean="0"/>
              <a:t>A lot of these you may already do, some of them you might want not have recognized in your work, others you might not have</a:t>
            </a:r>
            <a:r>
              <a:rPr lang="en-US" baseline="0" dirty="0" smtClean="0"/>
              <a:t> known were important. </a:t>
            </a:r>
            <a:endParaRPr lang="en-US" dirty="0"/>
          </a:p>
        </p:txBody>
      </p:sp>
      <p:sp>
        <p:nvSpPr>
          <p:cNvPr id="4" name="Slide Number Placeholder 3"/>
          <p:cNvSpPr>
            <a:spLocks noGrp="1"/>
          </p:cNvSpPr>
          <p:nvPr>
            <p:ph type="sldNum" sz="quarter" idx="10"/>
          </p:nvPr>
        </p:nvSpPr>
        <p:spPr/>
        <p:txBody>
          <a:bodyPr/>
          <a:lstStyle/>
          <a:p>
            <a:fld id="{AD58C6C9-832D-430E-98C2-26F6466401C1}"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0:02</a:t>
            </a:r>
            <a:endParaRPr lang="en-US" dirty="0"/>
          </a:p>
        </p:txBody>
      </p:sp>
      <p:sp>
        <p:nvSpPr>
          <p:cNvPr id="4" name="Slide Number Placeholder 3"/>
          <p:cNvSpPr>
            <a:spLocks noGrp="1"/>
          </p:cNvSpPr>
          <p:nvPr>
            <p:ph type="sldNum" sz="quarter" idx="10"/>
          </p:nvPr>
        </p:nvSpPr>
        <p:spPr/>
        <p:txBody>
          <a:bodyPr/>
          <a:lstStyle/>
          <a:p>
            <a:fld id="{AD58C6C9-832D-430E-98C2-26F6466401C1}"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0:03</a:t>
            </a:r>
          </a:p>
          <a:p>
            <a:r>
              <a:rPr lang="en-US" dirty="0" smtClean="0"/>
              <a:t>Point of #9 – set up group work in your labs, be transparent about it, encourage them to talk outside of class, to study together, to set up study</a:t>
            </a:r>
            <a:r>
              <a:rPr lang="en-US" baseline="0" dirty="0" smtClean="0"/>
              <a:t> groups. </a:t>
            </a:r>
            <a:endParaRPr lang="en-US" dirty="0"/>
          </a:p>
        </p:txBody>
      </p:sp>
      <p:sp>
        <p:nvSpPr>
          <p:cNvPr id="4" name="Slide Number Placeholder 3"/>
          <p:cNvSpPr>
            <a:spLocks noGrp="1"/>
          </p:cNvSpPr>
          <p:nvPr>
            <p:ph type="sldNum" sz="quarter" idx="10"/>
          </p:nvPr>
        </p:nvSpPr>
        <p:spPr/>
        <p:txBody>
          <a:bodyPr/>
          <a:lstStyle/>
          <a:p>
            <a:fld id="{AD58C6C9-832D-430E-98C2-26F6466401C1}"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0:04</a:t>
            </a:r>
            <a:endParaRPr lang="en-US"/>
          </a:p>
        </p:txBody>
      </p:sp>
      <p:sp>
        <p:nvSpPr>
          <p:cNvPr id="4" name="Slide Number Placeholder 3"/>
          <p:cNvSpPr>
            <a:spLocks noGrp="1"/>
          </p:cNvSpPr>
          <p:nvPr>
            <p:ph type="sldNum" sz="quarter" idx="10"/>
          </p:nvPr>
        </p:nvSpPr>
        <p:spPr/>
        <p:txBody>
          <a:bodyPr/>
          <a:lstStyle/>
          <a:p>
            <a:fld id="{AD58C6C9-832D-430E-98C2-26F6466401C1}"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5BBB47-FDCE-420A-992C-8BB7DCFC65C6}" type="slidenum">
              <a:rPr lang="en-AU"/>
              <a:pPr/>
              <a:t>66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5BBB47-FDCE-420A-992C-8BB7DCFC65C6}" type="slidenum">
              <a:rPr lang="en-AU"/>
              <a:pPr/>
              <a:t>67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5BBB47-FDCE-420A-992C-8BB7DCFC65C6}" type="slidenum">
              <a:rPr lang="en-AU"/>
              <a:pPr/>
              <a:t>68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2E76234F-7B43-4AC3-AD22-F8504346E2DE}" type="datetimeFigureOut">
              <a:rPr lang="en-US"/>
              <a:pPr>
                <a:defRPr/>
              </a:pPr>
              <a:t>8/10/2015</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F2A6950E-1B2A-49BC-94A0-541C680BB736}"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D94ADB-7693-41D3-A261-887B2C138387}" type="datetimeFigureOut">
              <a:rPr lang="en-US"/>
              <a:pPr>
                <a:defRPr/>
              </a:pPr>
              <a:t>8/10/2015</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31E195E8-F7A8-45F2-B6EC-FBA9D8E31DC6}"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9CC83C-05E7-454F-B93E-6A211A15582E}" type="datetimeFigureOut">
              <a:rPr lang="en-US"/>
              <a:pPr>
                <a:defRPr/>
              </a:pPr>
              <a:t>8/10/2015</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8B6FC0DB-7203-4EFE-B178-44F486E576F0}"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57238-589E-4F4F-8599-2DE50DDA6350}"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0F0C7-8CA7-4793-B5BF-360226413A4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57238-589E-4F4F-8599-2DE50DDA6350}"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0F0C7-8CA7-4793-B5BF-360226413A4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57238-589E-4F4F-8599-2DE50DDA6350}"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0F0C7-8CA7-4793-B5BF-360226413A4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57238-589E-4F4F-8599-2DE50DDA6350}"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0F0C7-8CA7-4793-B5BF-360226413A4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57238-589E-4F4F-8599-2DE50DDA6350}"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0F0C7-8CA7-4793-B5BF-360226413A4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57238-589E-4F4F-8599-2DE50DDA6350}" type="datetimeFigureOut">
              <a:rPr lang="en-US" smtClean="0">
                <a:solidFill>
                  <a:prstClr val="black">
                    <a:tint val="75000"/>
                  </a:prstClr>
                </a:solidFill>
              </a:rPr>
              <a:pPr/>
              <a:t>8/10/2015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0F0C7-8CA7-4793-B5BF-360226413A4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2E76234F-7B43-4AC3-AD22-F8504346E2DE}" type="datetimeFigureOut">
              <a:rPr lang="en-US">
                <a:solidFill>
                  <a:srgbClr val="1F497D">
                    <a:shade val="90000"/>
                  </a:srgbClr>
                </a:solidFill>
              </a:rPr>
              <a:pPr>
                <a:defRPr/>
              </a:pPr>
              <a:t>8/10/2015</a:t>
            </a:fld>
            <a:endParaRPr lang="en-AU">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2A6950E-1B2A-49BC-94A0-541C680BB736}"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218725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5E5756-2460-472E-A5A7-0C6E05F38A9B}" type="datetimeFigureOut">
              <a:rPr lang="en-US">
                <a:solidFill>
                  <a:srgbClr val="1F497D">
                    <a:shade val="90000"/>
                  </a:srgbClr>
                </a:solidFill>
              </a:rPr>
              <a:pPr>
                <a:defRPr/>
              </a:pPr>
              <a:t>8/10/2015</a:t>
            </a:fld>
            <a:endParaRPr lang="en-AU">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2053DB6-1674-4033-BACC-49D1B0203B54}"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262078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5E5756-2460-472E-A5A7-0C6E05F38A9B}" type="datetimeFigureOut">
              <a:rPr lang="en-US"/>
              <a:pPr>
                <a:defRPr/>
              </a:pPr>
              <a:t>8/10/2015</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62053DB6-1674-4033-BACC-49D1B0203B54}"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C807B2A2-2284-4DE7-9C13-DB0F91CE6158}" type="datetimeFigureOut">
              <a:rPr lang="en-US">
                <a:solidFill>
                  <a:srgbClr val="1F497D">
                    <a:shade val="90000"/>
                  </a:srgbClr>
                </a:solidFill>
              </a:rPr>
              <a:pPr>
                <a:defRPr/>
              </a:pPr>
              <a:t>8/10/2015</a:t>
            </a:fld>
            <a:endParaRPr lang="en-AU">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02EA17-BB26-454B-BA39-010CCFF9A426}"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333723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17C1614-065D-463E-971D-A80AC98EFE30}" type="datetimeFigureOut">
              <a:rPr lang="en-US">
                <a:solidFill>
                  <a:srgbClr val="1F497D">
                    <a:shade val="90000"/>
                  </a:srgbClr>
                </a:solidFill>
              </a:rPr>
              <a:pPr>
                <a:defRPr/>
              </a:pPr>
              <a:t>8/10/2015</a:t>
            </a:fld>
            <a:endParaRPr lang="en-AU">
              <a:solidFill>
                <a:srgbClr val="1F497D">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FE820DB-11A8-4903-9843-2C61FF585C43}"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1634135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4F221AB-499D-4C54-8A64-9423612D5740}" type="datetimeFigureOut">
              <a:rPr lang="en-US">
                <a:solidFill>
                  <a:srgbClr val="1F497D">
                    <a:shade val="90000"/>
                  </a:srgbClr>
                </a:solidFill>
              </a:rPr>
              <a:pPr>
                <a:defRPr/>
              </a:pPr>
              <a:t>8/10/2015</a:t>
            </a:fld>
            <a:endParaRPr lang="en-AU">
              <a:solidFill>
                <a:srgbClr val="1F497D">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615749C-2256-4A3C-9BED-207EF4B39722}"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2357902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E3DF8CC-C2F8-4E2A-8FC0-96948BC49049}" type="datetimeFigureOut">
              <a:rPr lang="en-US">
                <a:solidFill>
                  <a:srgbClr val="1F497D">
                    <a:shade val="90000"/>
                  </a:srgbClr>
                </a:solidFill>
              </a:rPr>
              <a:pPr>
                <a:defRPr/>
              </a:pPr>
              <a:t>8/10/2015</a:t>
            </a:fld>
            <a:endParaRPr lang="en-AU">
              <a:solidFill>
                <a:srgbClr val="1F497D">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AF26539B-3326-4639-997B-0DC087F8C843}"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2485511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921C86-1A7C-4B5A-BB72-841C18320B0F}" type="datetimeFigureOut">
              <a:rPr lang="en-US">
                <a:solidFill>
                  <a:srgbClr val="1F497D">
                    <a:shade val="90000"/>
                  </a:srgbClr>
                </a:solidFill>
              </a:rPr>
              <a:pPr>
                <a:defRPr/>
              </a:pPr>
              <a:t>8/10/2015</a:t>
            </a:fld>
            <a:endParaRPr lang="en-AU">
              <a:solidFill>
                <a:srgbClr val="1F497D">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1BA280D-D0F4-4B3F-BA7A-2F96EE2C6719}"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1291537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489097C-5BF1-4C57-B715-46DAFF209CC9}" type="datetimeFigureOut">
              <a:rPr lang="en-US">
                <a:solidFill>
                  <a:srgbClr val="1F497D">
                    <a:shade val="90000"/>
                  </a:srgbClr>
                </a:solidFill>
              </a:rPr>
              <a:pPr>
                <a:defRPr/>
              </a:pPr>
              <a:t>8/10/2015</a:t>
            </a:fld>
            <a:endParaRPr lang="en-AU">
              <a:solidFill>
                <a:srgbClr val="1F497D">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898615F-CE46-43B5-A45D-9081AFED0873}"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1398127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22CD3B0-B99B-483D-A5BC-8CAA6D807410}" type="datetimeFigureOut">
              <a:rPr lang="en-US">
                <a:solidFill>
                  <a:srgbClr val="1F497D">
                    <a:shade val="90000"/>
                  </a:srgbClr>
                </a:solidFill>
              </a:rPr>
              <a:pPr>
                <a:defRPr/>
              </a:pPr>
              <a:t>8/10/2015</a:t>
            </a:fld>
            <a:endParaRPr lang="en-AU">
              <a:solidFill>
                <a:srgbClr val="1F497D">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E2A2B43-7696-49B3-91EB-2F2719CF052F}"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3315231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D94ADB-7693-41D3-A261-887B2C138387}" type="datetimeFigureOut">
              <a:rPr lang="en-US">
                <a:solidFill>
                  <a:srgbClr val="1F497D">
                    <a:shade val="90000"/>
                  </a:srgbClr>
                </a:solidFill>
              </a:rPr>
              <a:pPr>
                <a:defRPr/>
              </a:pPr>
              <a:t>8/10/2015</a:t>
            </a:fld>
            <a:endParaRPr lang="en-AU">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1E195E8-F7A8-45F2-B6EC-FBA9D8E31DC6}"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3490790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9CC83C-05E7-454F-B93E-6A211A15582E}" type="datetimeFigureOut">
              <a:rPr lang="en-US">
                <a:solidFill>
                  <a:srgbClr val="1F497D">
                    <a:shade val="90000"/>
                  </a:srgbClr>
                </a:solidFill>
              </a:rPr>
              <a:pPr>
                <a:defRPr/>
              </a:pPr>
              <a:t>8/10/2015</a:t>
            </a:fld>
            <a:endParaRPr lang="en-AU">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B6FC0DB-7203-4EFE-B178-44F486E576F0}" type="slidenum">
              <a:rPr lang="en-AU">
                <a:solidFill>
                  <a:srgbClr val="1F497D">
                    <a:shade val="90000"/>
                  </a:srgbClr>
                </a:solidFill>
              </a:rPr>
              <a:pPr>
                <a:defRPr/>
              </a:pPr>
              <a:t>‹#›</a:t>
            </a:fld>
            <a:endParaRPr lang="en-AU">
              <a:solidFill>
                <a:srgbClr val="1F497D">
                  <a:shade val="90000"/>
                </a:srgbClr>
              </a:solidFill>
            </a:endParaRPr>
          </a:p>
        </p:txBody>
      </p:sp>
    </p:spTree>
    <p:extLst>
      <p:ext uri="{BB962C8B-B14F-4D97-AF65-F5344CB8AC3E}">
        <p14:creationId xmlns:p14="http://schemas.microsoft.com/office/powerpoint/2010/main" val="30524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395" name="Picture 11" descr="5011_PPT_BG_EndPag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16396" name="Line 12"/>
          <p:cNvSpPr>
            <a:spLocks noChangeShapeType="1"/>
          </p:cNvSpPr>
          <p:nvPr userDrawn="1"/>
        </p:nvSpPr>
        <p:spPr bwMode="auto">
          <a:xfrm>
            <a:off x="2170084" y="1785938"/>
            <a:ext cx="1588" cy="1312862"/>
          </a:xfrm>
          <a:prstGeom prst="line">
            <a:avLst/>
          </a:prstGeom>
          <a:noFill/>
          <a:ln w="9525">
            <a:solidFill>
              <a:schemeClr val="bg1"/>
            </a:solidFill>
            <a:round/>
            <a:headEnd/>
            <a:tailEnd/>
          </a:ln>
        </p:spPr>
        <p:txBody>
          <a:bodyPr wrap="none" anchor="ctr"/>
          <a:lstStyle/>
          <a:p>
            <a:pPr eaLnBrk="0" hangingPunct="0"/>
            <a:endParaRPr lang="en-US" sz="2400" dirty="0">
              <a:solidFill>
                <a:srgbClr val="000000"/>
              </a:solidFill>
              <a:latin typeface="Arial"/>
              <a:ea typeface="ＭＳ Ｐゴシック" pitchFamily="48" charset="-128"/>
              <a:cs typeface="+mn-cs"/>
            </a:endParaRPr>
          </a:p>
        </p:txBody>
      </p:sp>
      <p:sp>
        <p:nvSpPr>
          <p:cNvPr id="16400" name="Rectangle 16"/>
          <p:cNvSpPr>
            <a:spLocks noGrp="1" noChangeArrowheads="1"/>
          </p:cNvSpPr>
          <p:nvPr>
            <p:ph type="ctrTitle" sz="quarter"/>
          </p:nvPr>
        </p:nvSpPr>
        <p:spPr>
          <a:xfrm>
            <a:off x="2500298" y="1828800"/>
            <a:ext cx="5715040" cy="1295400"/>
          </a:xfrm>
        </p:spPr>
        <p:txBody>
          <a:bodyPr/>
          <a:lstStyle>
            <a:lvl1pPr>
              <a:defRPr sz="2800"/>
            </a:lvl1pPr>
          </a:lstStyle>
          <a:p>
            <a:r>
              <a:rPr lang="en-US"/>
              <a:t>Click to edit Master title style</a:t>
            </a:r>
          </a:p>
        </p:txBody>
      </p:sp>
      <p:sp>
        <p:nvSpPr>
          <p:cNvPr id="16401" name="Rectangle 17"/>
          <p:cNvSpPr>
            <a:spLocks noGrp="1" noChangeArrowheads="1"/>
          </p:cNvSpPr>
          <p:nvPr>
            <p:ph type="subTitle" sz="quarter" idx="1"/>
          </p:nvPr>
        </p:nvSpPr>
        <p:spPr>
          <a:xfrm>
            <a:off x="2500298" y="3714752"/>
            <a:ext cx="5715040" cy="400110"/>
          </a:xfrm>
          <a:ln algn="ctr"/>
        </p:spPr>
        <p:txBody>
          <a:bodyPr wrap="square">
            <a:spAutoFit/>
          </a:bodyPr>
          <a:lstStyle>
            <a:lvl1pPr marL="0" indent="0" eaLnBrk="0" hangingPunct="0">
              <a:spcBef>
                <a:spcPct val="50000"/>
              </a:spcBef>
              <a:buFont typeface="Arial" charset="0"/>
              <a:buNone/>
              <a:defRPr sz="2000" b="0">
                <a:solidFill>
                  <a:schemeClr val="accent5"/>
                </a:solidFill>
              </a:defRPr>
            </a:lvl1pPr>
          </a:lstStyle>
          <a:p>
            <a:r>
              <a:rPr lang="en-US"/>
              <a:t>Click to edit Master subtitle style</a:t>
            </a:r>
          </a:p>
        </p:txBody>
      </p:sp>
      <p:pic>
        <p:nvPicPr>
          <p:cNvPr id="16402" name="Picture 18" descr="Picture1"/>
          <p:cNvPicPr>
            <a:picLocks noChangeAspect="1" noChangeArrowheads="1"/>
          </p:cNvPicPr>
          <p:nvPr userDrawn="1"/>
        </p:nvPicPr>
        <p:blipFill>
          <a:blip r:embed="rId3" cstate="print"/>
          <a:srcRect/>
          <a:stretch>
            <a:fillRect/>
          </a:stretch>
        </p:blipFill>
        <p:spPr bwMode="auto">
          <a:xfrm>
            <a:off x="571472" y="1752600"/>
            <a:ext cx="1347787" cy="1365250"/>
          </a:xfrm>
          <a:prstGeom prst="rect">
            <a:avLst/>
          </a:prstGeom>
          <a:noFill/>
        </p:spPr>
      </p:pic>
    </p:spTree>
    <p:extLst>
      <p:ext uri="{BB962C8B-B14F-4D97-AF65-F5344CB8AC3E}">
        <p14:creationId xmlns:p14="http://schemas.microsoft.com/office/powerpoint/2010/main" val="3778278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C807B2A2-2284-4DE7-9C13-DB0F91CE6158}" type="datetimeFigureOut">
              <a:rPr lang="en-US"/>
              <a:pPr>
                <a:defRPr/>
              </a:pPr>
              <a:t>8/10/2015</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BB02EA17-BB26-454B-BA39-010CCFF9A426}"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372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17C1614-065D-463E-971D-A80AC98EFE30}" type="datetimeFigureOut">
              <a:rPr lang="en-US"/>
              <a:pPr>
                <a:defRPr/>
              </a:pPr>
              <a:t>8/10/2015</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3FE820DB-11A8-4903-9843-2C61FF585C43}"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4F221AB-499D-4C54-8A64-9423612D5740}" type="datetimeFigureOut">
              <a:rPr lang="en-US"/>
              <a:pPr>
                <a:defRPr/>
              </a:pPr>
              <a:t>8/10/2015</a:t>
            </a:fld>
            <a:endParaRPr lang="en-AU"/>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6615749C-2256-4A3C-9BED-207EF4B39722}"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E3DF8CC-C2F8-4E2A-8FC0-96948BC49049}" type="datetimeFigureOut">
              <a:rPr lang="en-US"/>
              <a:pPr>
                <a:defRPr/>
              </a:pPr>
              <a:t>8/10/2015</a:t>
            </a:fld>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AF26539B-3326-4639-997B-0DC087F8C843}"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921C86-1A7C-4B5A-BB72-841C18320B0F}" type="datetimeFigureOut">
              <a:rPr lang="en-US"/>
              <a:pPr>
                <a:defRPr/>
              </a:pPr>
              <a:t>8/10/2015</a:t>
            </a:fld>
            <a:endParaRPr lang="en-AU"/>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41BA280D-D0F4-4B3F-BA7A-2F96EE2C6719}"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489097C-5BF1-4C57-B715-46DAFF209CC9}" type="datetimeFigureOut">
              <a:rPr lang="en-US"/>
              <a:pPr>
                <a:defRPr/>
              </a:pPr>
              <a:t>8/10/2015</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7898615F-CE46-43B5-A45D-9081AFED0873}"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22CD3B0-B99B-483D-A5BC-8CAA6D807410}" type="datetimeFigureOut">
              <a:rPr lang="en-US"/>
              <a:pPr>
                <a:defRPr/>
              </a:pPr>
              <a:t>8/10/2015</a:t>
            </a:fld>
            <a:endParaRPr lang="en-AU"/>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E2A2B43-7696-49B3-91EB-2F2719CF052F}"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A339DF8-1C76-437E-AEC8-A6DC9173452A}" type="datetimeFigureOut">
              <a:rPr lang="en-US"/>
              <a:pPr>
                <a:defRPr/>
              </a:pPr>
              <a:t>8/10/2015</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0ADE100-929D-4470-B60C-AF77913EC3F4}"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7" r:id="rId9"/>
    <p:sldLayoutId id="2147483935" r:id="rId10"/>
    <p:sldLayoutId id="214748393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E57238-589E-4F4F-8599-2DE50DDA6350}" type="datetimeFigureOut">
              <a:rPr lang="en-US" smtClean="0">
                <a:solidFill>
                  <a:prstClr val="black">
                    <a:tint val="75000"/>
                  </a:prstClr>
                </a:solidFill>
                <a:latin typeface="Calibri"/>
                <a:cs typeface="+mn-cs"/>
              </a:rPr>
              <a:pPr fontAlgn="auto">
                <a:spcBef>
                  <a:spcPts val="0"/>
                </a:spcBef>
                <a:spcAft>
                  <a:spcPts val="0"/>
                </a:spcAft>
              </a:pPr>
              <a:t>8/10/2015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80F0C7-8CA7-4793-B5BF-360226413A4A}"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E57238-589E-4F4F-8599-2DE50DDA6350}" type="datetimeFigureOut">
              <a:rPr lang="en-US" smtClean="0">
                <a:solidFill>
                  <a:prstClr val="black">
                    <a:tint val="75000"/>
                  </a:prstClr>
                </a:solidFill>
                <a:latin typeface="Calibri"/>
                <a:cs typeface="+mn-cs"/>
              </a:rPr>
              <a:pPr fontAlgn="auto">
                <a:spcBef>
                  <a:spcPts val="0"/>
                </a:spcBef>
                <a:spcAft>
                  <a:spcPts val="0"/>
                </a:spcAft>
              </a:pPr>
              <a:t>8/10/2015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80F0C7-8CA7-4793-B5BF-360226413A4A}"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E57238-589E-4F4F-8599-2DE50DDA6350}" type="datetimeFigureOut">
              <a:rPr lang="en-US" smtClean="0">
                <a:solidFill>
                  <a:prstClr val="black">
                    <a:tint val="75000"/>
                  </a:prstClr>
                </a:solidFill>
                <a:latin typeface="Calibri"/>
                <a:cs typeface="+mn-cs"/>
              </a:rPr>
              <a:pPr fontAlgn="auto">
                <a:spcBef>
                  <a:spcPts val="0"/>
                </a:spcBef>
                <a:spcAft>
                  <a:spcPts val="0"/>
                </a:spcAft>
              </a:pPr>
              <a:t>8/10/2015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80F0C7-8CA7-4793-B5BF-360226413A4A}"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E57238-589E-4F4F-8599-2DE50DDA6350}" type="datetimeFigureOut">
              <a:rPr lang="en-US" smtClean="0">
                <a:solidFill>
                  <a:prstClr val="black">
                    <a:tint val="75000"/>
                  </a:prstClr>
                </a:solidFill>
                <a:latin typeface="Calibri"/>
                <a:cs typeface="+mn-cs"/>
              </a:rPr>
              <a:pPr fontAlgn="auto">
                <a:spcBef>
                  <a:spcPts val="0"/>
                </a:spcBef>
                <a:spcAft>
                  <a:spcPts val="0"/>
                </a:spcAft>
              </a:pPr>
              <a:t>8/10/2015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80F0C7-8CA7-4793-B5BF-360226413A4A}"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E57238-589E-4F4F-8599-2DE50DDA6350}" type="datetimeFigureOut">
              <a:rPr lang="en-US" smtClean="0">
                <a:solidFill>
                  <a:prstClr val="black">
                    <a:tint val="75000"/>
                  </a:prstClr>
                </a:solidFill>
                <a:latin typeface="Calibri"/>
                <a:cs typeface="+mn-cs"/>
              </a:rPr>
              <a:pPr fontAlgn="auto">
                <a:spcBef>
                  <a:spcPts val="0"/>
                </a:spcBef>
                <a:spcAft>
                  <a:spcPts val="0"/>
                </a:spcAft>
              </a:pPr>
              <a:t>8/10/2015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80F0C7-8CA7-4793-B5BF-360226413A4A}"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E57238-589E-4F4F-8599-2DE50DDA6350}" type="datetimeFigureOut">
              <a:rPr lang="en-US" smtClean="0">
                <a:solidFill>
                  <a:prstClr val="black">
                    <a:tint val="75000"/>
                  </a:prstClr>
                </a:solidFill>
                <a:latin typeface="Calibri"/>
                <a:cs typeface="+mn-cs"/>
              </a:rPr>
              <a:pPr fontAlgn="auto">
                <a:spcBef>
                  <a:spcPts val="0"/>
                </a:spcBef>
                <a:spcAft>
                  <a:spcPts val="0"/>
                </a:spcAft>
              </a:pPr>
              <a:t>8/10/2015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80F0C7-8CA7-4793-B5BF-360226413A4A}"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A339DF8-1C76-437E-AEC8-A6DC9173452A}" type="datetimeFigureOut">
              <a:rPr lang="en-US">
                <a:solidFill>
                  <a:srgbClr val="1F497D">
                    <a:shade val="90000"/>
                  </a:srgbClr>
                </a:solidFill>
              </a:rPr>
              <a:pPr>
                <a:defRPr/>
              </a:pPr>
              <a:t>8/10/2015</a:t>
            </a:fld>
            <a:endParaRPr lang="en-AU">
              <a:solidFill>
                <a:srgbClr val="1F497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AU">
              <a:solidFill>
                <a:srgbClr val="1F497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0ADE100-929D-4470-B60C-AF77913EC3F4}" type="slidenum">
              <a:rPr lang="en-AU">
                <a:solidFill>
                  <a:srgbClr val="1F497D">
                    <a:shade val="90000"/>
                  </a:srgbClr>
                </a:solidFill>
              </a:rPr>
              <a:pPr>
                <a:defRPr/>
              </a:pPr>
              <a:t>‹#›</a:t>
            </a:fld>
            <a:endParaRPr lang="en-AU">
              <a:solidFill>
                <a:srgbClr val="1F497D">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29163136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eaLnBrk="0" hangingPunct="0"/>
            <a:endParaRPr lang="en-US" sz="2400" dirty="0">
              <a:solidFill>
                <a:srgbClr val="000000"/>
              </a:solidFill>
              <a:latin typeface="Arial"/>
              <a:ea typeface="ＭＳ Ｐゴシック" pitchFamily="48" charset="-128"/>
              <a:cs typeface="+mn-cs"/>
            </a:endParaRPr>
          </a:p>
        </p:txBody>
      </p:sp>
      <p:pic>
        <p:nvPicPr>
          <p:cNvPr id="1037" name="Picture 13" descr="UOM-Rev3D_H_sm"/>
          <p:cNvPicPr>
            <a:picLocks noChangeAspect="1" noChangeArrowheads="1"/>
          </p:cNvPicPr>
          <p:nvPr userDrawn="1"/>
        </p:nvPicPr>
        <p:blipFill>
          <a:blip r:embed="rId4" cstate="print"/>
          <a:srcRect/>
          <a:stretch>
            <a:fillRect/>
          </a:stretch>
        </p:blipFill>
        <p:spPr bwMode="auto">
          <a:xfrm>
            <a:off x="152400" y="107950"/>
            <a:ext cx="2362200" cy="612775"/>
          </a:xfrm>
          <a:prstGeom prst="rect">
            <a:avLst/>
          </a:prstGeom>
          <a:noFill/>
        </p:spPr>
      </p:pic>
      <p:sp>
        <p:nvSpPr>
          <p:cNvPr id="1038" name="Line 14"/>
          <p:cNvSpPr>
            <a:spLocks noChangeShapeType="1"/>
          </p:cNvSpPr>
          <p:nvPr userDrawn="1"/>
        </p:nvSpPr>
        <p:spPr bwMode="auto">
          <a:xfrm>
            <a:off x="0" y="6400800"/>
            <a:ext cx="9144000" cy="0"/>
          </a:xfrm>
          <a:prstGeom prst="line">
            <a:avLst/>
          </a:prstGeom>
          <a:noFill/>
          <a:ln w="9525">
            <a:solidFill>
              <a:srgbClr val="003368"/>
            </a:solidFill>
            <a:round/>
            <a:headEnd/>
            <a:tailEnd/>
          </a:ln>
        </p:spPr>
        <p:txBody>
          <a:bodyPr wrap="none" anchor="ctr"/>
          <a:lstStyle/>
          <a:p>
            <a:pPr eaLnBrk="0" hangingPunct="0"/>
            <a:endParaRPr lang="en-US" sz="2400" dirty="0">
              <a:solidFill>
                <a:srgbClr val="000000"/>
              </a:solidFill>
              <a:latin typeface="Arial"/>
              <a:ea typeface="ＭＳ Ｐゴシック" pitchFamily="48" charset="-128"/>
              <a:cs typeface="+mn-cs"/>
            </a:endParaRPr>
          </a:p>
        </p:txBody>
      </p:sp>
      <p:sp>
        <p:nvSpPr>
          <p:cNvPr id="1040" name="Rectangle 16"/>
          <p:cNvSpPr>
            <a:spLocks noChangeArrowheads="1"/>
          </p:cNvSpPr>
          <p:nvPr userDrawn="1"/>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eaLnBrk="0" hangingPunct="0"/>
            <a:endParaRPr lang="en-US" sz="2400" dirty="0">
              <a:solidFill>
                <a:srgbClr val="000000"/>
              </a:solidFill>
              <a:latin typeface="Arial"/>
              <a:ea typeface="ＭＳ Ｐゴシック" pitchFamily="48" charset="-128"/>
              <a:cs typeface="+mn-cs"/>
            </a:endParaRPr>
          </a:p>
        </p:txBody>
      </p:sp>
      <p:sp>
        <p:nvSpPr>
          <p:cNvPr id="1042" name="Rectangle 18"/>
          <p:cNvSpPr>
            <a:spLocks noGrp="1" noChangeArrowheads="1"/>
          </p:cNvSpPr>
          <p:nvPr>
            <p:ph type="title"/>
          </p:nvPr>
        </p:nvSpPr>
        <p:spPr bwMode="auto">
          <a:xfrm>
            <a:off x="2971800" y="0"/>
            <a:ext cx="6019800" cy="762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3" name="Rectangle 19"/>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6" name="Picture 22" descr="Picture2"/>
          <p:cNvPicPr>
            <a:picLocks noChangeAspect="1" noChangeArrowheads="1"/>
          </p:cNvPicPr>
          <p:nvPr userDrawn="1"/>
        </p:nvPicPr>
        <p:blipFill>
          <a:blip r:embed="rId5" cstate="print"/>
          <a:srcRect/>
          <a:stretch>
            <a:fillRect/>
          </a:stretch>
        </p:blipFill>
        <p:spPr bwMode="auto">
          <a:xfrm>
            <a:off x="152400" y="107950"/>
            <a:ext cx="2365375" cy="615950"/>
          </a:xfrm>
          <a:prstGeom prst="rect">
            <a:avLst/>
          </a:prstGeom>
          <a:noFill/>
        </p:spPr>
      </p:pic>
    </p:spTree>
    <p:extLst>
      <p:ext uri="{BB962C8B-B14F-4D97-AF65-F5344CB8AC3E}">
        <p14:creationId xmlns:p14="http://schemas.microsoft.com/office/powerpoint/2010/main" val="1930181360"/>
      </p:ext>
    </p:extLst>
  </p:cSld>
  <p:clrMap bg1="lt1" tx1="dk1" bg2="lt2" tx2="dk2" accent1="accent1" accent2="accent2" accent3="accent3" accent4="accent4" accent5="accent5" accent6="accent6" hlink="hlink" folHlink="folHlink"/>
  <p:sldLayoutIdLst>
    <p:sldLayoutId id="2147483963" r:id="rId1"/>
    <p:sldLayoutId id="2147483964" r:id="rId2"/>
  </p:sldLayoutIdLst>
  <p:timing>
    <p:tnLst>
      <p:par>
        <p:cTn id="1" dur="indefinite" restart="never" nodeType="tmRoot"/>
      </p:par>
    </p:tnLst>
  </p:timing>
  <p:txStyles>
    <p:title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charset="0"/>
          <a:ea typeface="ＭＳ Ｐゴシック" pitchFamily="48" charset="-128"/>
        </a:defRPr>
      </a:lvl2pPr>
      <a:lvl3pPr algn="l" rtl="0" fontAlgn="base">
        <a:spcBef>
          <a:spcPct val="0"/>
        </a:spcBef>
        <a:spcAft>
          <a:spcPct val="0"/>
        </a:spcAft>
        <a:defRPr sz="2000" b="1">
          <a:solidFill>
            <a:schemeClr val="bg1"/>
          </a:solidFill>
          <a:latin typeface="Arial" charset="0"/>
          <a:ea typeface="ＭＳ Ｐゴシック" pitchFamily="48" charset="-128"/>
        </a:defRPr>
      </a:lvl3pPr>
      <a:lvl4pPr algn="l" rtl="0" fontAlgn="base">
        <a:spcBef>
          <a:spcPct val="0"/>
        </a:spcBef>
        <a:spcAft>
          <a:spcPct val="0"/>
        </a:spcAft>
        <a:defRPr sz="2000" b="1">
          <a:solidFill>
            <a:schemeClr val="bg1"/>
          </a:solidFill>
          <a:latin typeface="Arial" charset="0"/>
          <a:ea typeface="ＭＳ Ｐゴシック" pitchFamily="48" charset="-128"/>
        </a:defRPr>
      </a:lvl4pPr>
      <a:lvl5pPr algn="l" rtl="0" fontAlgn="base">
        <a:spcBef>
          <a:spcPct val="0"/>
        </a:spcBef>
        <a:spcAft>
          <a:spcPct val="0"/>
        </a:spcAft>
        <a:defRPr sz="2000" b="1">
          <a:solidFill>
            <a:schemeClr val="bg1"/>
          </a:solidFill>
          <a:latin typeface="Arial" charset="0"/>
          <a:ea typeface="ＭＳ Ｐゴシック" pitchFamily="48" charset="-128"/>
        </a:defRPr>
      </a:lvl5pPr>
      <a:lvl6pPr marL="457200" algn="l" rtl="0" fontAlgn="base">
        <a:spcBef>
          <a:spcPct val="0"/>
        </a:spcBef>
        <a:spcAft>
          <a:spcPct val="0"/>
        </a:spcAft>
        <a:defRPr sz="2000" b="1">
          <a:solidFill>
            <a:schemeClr val="bg1"/>
          </a:solidFill>
          <a:latin typeface="Arial" charset="0"/>
          <a:ea typeface="ＭＳ Ｐゴシック" pitchFamily="48" charset="-128"/>
        </a:defRPr>
      </a:lvl6pPr>
      <a:lvl7pPr marL="914400" algn="l" rtl="0" fontAlgn="base">
        <a:spcBef>
          <a:spcPct val="0"/>
        </a:spcBef>
        <a:spcAft>
          <a:spcPct val="0"/>
        </a:spcAft>
        <a:defRPr sz="2000" b="1">
          <a:solidFill>
            <a:schemeClr val="bg1"/>
          </a:solidFill>
          <a:latin typeface="Arial" charset="0"/>
          <a:ea typeface="ＭＳ Ｐゴシック" pitchFamily="48" charset="-128"/>
        </a:defRPr>
      </a:lvl7pPr>
      <a:lvl8pPr marL="1371600" algn="l" rtl="0" fontAlgn="base">
        <a:spcBef>
          <a:spcPct val="0"/>
        </a:spcBef>
        <a:spcAft>
          <a:spcPct val="0"/>
        </a:spcAft>
        <a:defRPr sz="2000" b="1">
          <a:solidFill>
            <a:schemeClr val="bg1"/>
          </a:solidFill>
          <a:latin typeface="Arial" charset="0"/>
          <a:ea typeface="ＭＳ Ｐゴシック" pitchFamily="48" charset="-128"/>
        </a:defRPr>
      </a:lvl8pPr>
      <a:lvl9pPr marL="1828800" algn="l" rtl="0" fontAlgn="base">
        <a:spcBef>
          <a:spcPct val="0"/>
        </a:spcBef>
        <a:spcAft>
          <a:spcPct val="0"/>
        </a:spcAft>
        <a:defRPr sz="2000" b="1">
          <a:solidFill>
            <a:schemeClr val="bg1"/>
          </a:solidFill>
          <a:latin typeface="Arial" charset="0"/>
          <a:ea typeface="ＭＳ Ｐゴシック" pitchFamily="48" charset="-128"/>
        </a:defRPr>
      </a:lvl9pPr>
    </p:titleStyle>
    <p:bodyStyle>
      <a:lvl1pPr marL="261938" indent="-261938" algn="l" rtl="0" fontAlgn="base">
        <a:spcBef>
          <a:spcPct val="25000"/>
        </a:spcBef>
        <a:spcAft>
          <a:spcPct val="0"/>
        </a:spcAft>
        <a:buClr>
          <a:schemeClr val="accent2"/>
        </a:buClr>
        <a:buSzPct val="120000"/>
        <a:buFont typeface="Arial" charset="0"/>
        <a:buChar char="•"/>
        <a:defRPr sz="2400">
          <a:solidFill>
            <a:srgbClr val="000000"/>
          </a:solidFill>
          <a:latin typeface="+mn-lt"/>
          <a:ea typeface="+mn-ea"/>
          <a:cs typeface="+mn-cs"/>
        </a:defRPr>
      </a:lvl1pPr>
      <a:lvl2pPr marL="722313" indent="-265113" algn="l" rtl="0" fontAlgn="base">
        <a:spcBef>
          <a:spcPct val="20000"/>
        </a:spcBef>
        <a:spcAft>
          <a:spcPct val="0"/>
        </a:spcAft>
        <a:buClr>
          <a:schemeClr val="accent2"/>
        </a:buClr>
        <a:buFont typeface="Arial" charset="0"/>
        <a:buChar char="–"/>
        <a:defRPr sz="2400">
          <a:solidFill>
            <a:schemeClr val="tx1"/>
          </a:solidFill>
          <a:latin typeface="+mn-lt"/>
        </a:defRPr>
      </a:lvl2pPr>
      <a:lvl3pPr marL="1143000" indent="-228600" algn="l" rtl="0" fontAlgn="base">
        <a:spcBef>
          <a:spcPct val="20000"/>
        </a:spcBef>
        <a:spcAft>
          <a:spcPct val="0"/>
        </a:spcAft>
        <a:buClr>
          <a:schemeClr val="accent2"/>
        </a:buClr>
        <a:buSzPct val="120000"/>
        <a:buChar char="•"/>
        <a:defRPr sz="2000">
          <a:solidFill>
            <a:schemeClr val="tx1"/>
          </a:solidFill>
          <a:latin typeface="+mn-lt"/>
        </a:defRPr>
      </a:lvl3pPr>
      <a:lvl4pPr marL="1600200" indent="-228600" algn="l" rtl="0" fontAlgn="base">
        <a:spcBef>
          <a:spcPct val="20000"/>
        </a:spcBef>
        <a:spcAft>
          <a:spcPct val="0"/>
        </a:spcAft>
        <a:buClr>
          <a:schemeClr val="accent2"/>
        </a:buClr>
        <a:buFont typeface="Arial" charset="0"/>
        <a:buChar char="–"/>
        <a:defRPr sz="2000">
          <a:solidFill>
            <a:schemeClr val="tx1"/>
          </a:solidFill>
          <a:latin typeface="+mn-lt"/>
        </a:defRPr>
      </a:lvl4pPr>
      <a:lvl5pPr marL="2057400" indent="-228600" algn="l" rtl="0" fontAlgn="base">
        <a:spcBef>
          <a:spcPct val="20000"/>
        </a:spcBef>
        <a:spcAft>
          <a:spcPct val="0"/>
        </a:spcAft>
        <a:buClr>
          <a:schemeClr val="accent2"/>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accent2"/>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accent2"/>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accent2"/>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accent2"/>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0.xml"/><Relationship Id="rId5" Type="http://schemas.openxmlformats.org/officeDocument/2006/relationships/image" Target="../media/image9.jp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afety.unimelb.edu.au/tools/incident/" TargetMode="Externa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tobaccofree.unimelb.edu.au/" TargetMode="Externa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tBf6HzRGWQ" TargetMode="External"/><Relationship Id="rId2" Type="http://schemas.openxmlformats.org/officeDocument/2006/relationships/hyperlink" Target="https://www.youtube.com/watch?feature=player_embedded&amp;v=UeH_JcyCnRk"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vimeo.com/120251043"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vimeo.com/120251179"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60848"/>
            <a:ext cx="7851648" cy="2341406"/>
          </a:xfrm>
        </p:spPr>
        <p:txBody>
          <a:bodyPr>
            <a:normAutofit fontScale="90000"/>
          </a:bodyPr>
          <a:lstStyle/>
          <a:p>
            <a:pPr algn="ctr" eaLnBrk="1" fontAlgn="auto" hangingPunct="1">
              <a:spcAft>
                <a:spcPts val="0"/>
              </a:spcAft>
              <a:defRPr/>
            </a:pPr>
            <a:r>
              <a:rPr lang="en-AU" dirty="0" smtClean="0">
                <a:solidFill>
                  <a:schemeClr val="accent3">
                    <a:lumMod val="50000"/>
                  </a:schemeClr>
                </a:solidFill>
              </a:rPr>
              <a:t>Mid-Year </a:t>
            </a:r>
            <a:br>
              <a:rPr lang="en-AU" dirty="0" smtClean="0">
                <a:solidFill>
                  <a:schemeClr val="accent3">
                    <a:lumMod val="50000"/>
                  </a:schemeClr>
                </a:solidFill>
              </a:rPr>
            </a:br>
            <a:r>
              <a:rPr lang="en-AU" dirty="0" smtClean="0">
                <a:solidFill>
                  <a:schemeClr val="accent3">
                    <a:lumMod val="50000"/>
                  </a:schemeClr>
                </a:solidFill>
              </a:rPr>
              <a:t>Tutor Training Day</a:t>
            </a:r>
            <a:br>
              <a:rPr lang="en-AU" dirty="0" smtClean="0">
                <a:solidFill>
                  <a:schemeClr val="accent3">
                    <a:lumMod val="50000"/>
                  </a:schemeClr>
                </a:solidFill>
              </a:rPr>
            </a:br>
            <a:r>
              <a:rPr lang="en-AU" dirty="0" smtClean="0">
                <a:solidFill>
                  <a:schemeClr val="accent3">
                    <a:lumMod val="50000"/>
                  </a:schemeClr>
                </a:solidFill>
              </a:rPr>
              <a:t>2015</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‘Getting to Know You’</a:t>
            </a:r>
          </a:p>
        </p:txBody>
      </p:sp>
      <p:sp>
        <p:nvSpPr>
          <p:cNvPr id="4" name="Content Placeholder 3"/>
          <p:cNvSpPr>
            <a:spLocks noGrp="1"/>
          </p:cNvSpPr>
          <p:nvPr>
            <p:ph idx="1"/>
          </p:nvPr>
        </p:nvSpPr>
        <p:spPr>
          <a:xfrm>
            <a:off x="428625" y="1916832"/>
            <a:ext cx="8286750" cy="4941168"/>
          </a:xfrm>
        </p:spPr>
        <p:txBody>
          <a:bodyPr>
            <a:normAutofit/>
          </a:bodyPr>
          <a:lstStyle/>
          <a:p>
            <a:pPr marL="514350" indent="-514350" defTabSz="255588" eaLnBrk="1" fontAlgn="auto" hangingPunct="1">
              <a:spcBef>
                <a:spcPts val="1200"/>
              </a:spcBef>
              <a:spcAft>
                <a:spcPts val="0"/>
              </a:spcAft>
              <a:buClr>
                <a:schemeClr val="accent2">
                  <a:lumMod val="75000"/>
                </a:schemeClr>
              </a:buClr>
              <a:buFont typeface="+mj-lt"/>
              <a:buAutoNum type="arabicPeriod"/>
              <a:defRPr/>
            </a:pPr>
            <a:r>
              <a:rPr lang="en-US" sz="2800" dirty="0" smtClean="0">
                <a:solidFill>
                  <a:schemeClr val="accent3">
                    <a:lumMod val="50000"/>
                  </a:schemeClr>
                </a:solidFill>
                <a:latin typeface="+mj-lt"/>
              </a:rPr>
              <a:t>On your name tag is a letter – A to D. Please locate the other members of your group, and find a table to sit together.</a:t>
            </a:r>
          </a:p>
          <a:p>
            <a:pPr marL="514350" indent="-514350" defTabSz="255588" eaLnBrk="1" fontAlgn="auto" hangingPunct="1">
              <a:spcBef>
                <a:spcPts val="1200"/>
              </a:spcBef>
              <a:spcAft>
                <a:spcPts val="0"/>
              </a:spcAft>
              <a:buClr>
                <a:schemeClr val="accent2">
                  <a:lumMod val="75000"/>
                </a:schemeClr>
              </a:buClr>
              <a:buFont typeface="+mj-lt"/>
              <a:buAutoNum type="arabicPeriod"/>
              <a:defRPr/>
            </a:pPr>
            <a:r>
              <a:rPr lang="en-AU" sz="2800" dirty="0" smtClean="0">
                <a:solidFill>
                  <a:schemeClr val="accent3">
                    <a:lumMod val="50000"/>
                  </a:schemeClr>
                </a:solidFill>
                <a:latin typeface="+mj-lt"/>
              </a:rPr>
              <a:t>Introduce yourself to the group and provide 3 facts about yourself (these do not need to be too personal!).</a:t>
            </a:r>
          </a:p>
          <a:p>
            <a:pPr marL="514350" indent="-514350" defTabSz="255588" eaLnBrk="1" fontAlgn="auto" hangingPunct="1">
              <a:spcBef>
                <a:spcPts val="1200"/>
              </a:spcBef>
              <a:spcAft>
                <a:spcPts val="0"/>
              </a:spcAft>
              <a:buClr>
                <a:schemeClr val="accent2">
                  <a:lumMod val="75000"/>
                </a:schemeClr>
              </a:buClr>
              <a:buFont typeface="+mj-lt"/>
              <a:buAutoNum type="arabicPeriod"/>
              <a:defRPr/>
            </a:pPr>
            <a:r>
              <a:rPr lang="en-AU" sz="2800" dirty="0" smtClean="0">
                <a:solidFill>
                  <a:schemeClr val="accent3">
                    <a:lumMod val="50000"/>
                  </a:schemeClr>
                </a:solidFill>
                <a:latin typeface="+mj-lt"/>
              </a:rPr>
              <a:t>Introduce your partner to the group.</a:t>
            </a:r>
            <a:endParaRPr lang="en-US"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Lab Class Observation Feedback</a:t>
            </a:r>
          </a:p>
        </p:txBody>
      </p:sp>
      <p:sp>
        <p:nvSpPr>
          <p:cNvPr id="4" name="Content Placeholder 3"/>
          <p:cNvSpPr>
            <a:spLocks noGrp="1"/>
          </p:cNvSpPr>
          <p:nvPr>
            <p:ph idx="1"/>
          </p:nvPr>
        </p:nvSpPr>
        <p:spPr>
          <a:xfrm>
            <a:off x="285720" y="1714500"/>
            <a:ext cx="8643998" cy="5000625"/>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As you will have seen earlier in the job description of the Principal Tutors, all tutors will be observed for, at least part, of one of their classes.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purpose of this is to assist your professional development and is not an attempt to ‘knock you over the head’ or demoralise you.</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Most other universities do more professional training of their tutors. However, we recognise your time restraints and hope that this will be an adequate compromise.</a:t>
            </a:r>
            <a:endParaRPr lang="en-AU" sz="2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Lab Class Observation Feedback</a:t>
            </a:r>
          </a:p>
        </p:txBody>
      </p:sp>
      <p:sp>
        <p:nvSpPr>
          <p:cNvPr id="4" name="Content Placeholder 3"/>
          <p:cNvSpPr>
            <a:spLocks noGrp="1"/>
          </p:cNvSpPr>
          <p:nvPr>
            <p:ph idx="1"/>
          </p:nvPr>
        </p:nvSpPr>
        <p:spPr>
          <a:xfrm>
            <a:off x="428625" y="1714500"/>
            <a:ext cx="8358188" cy="5000625"/>
          </a:xfrm>
        </p:spPr>
        <p:txBody>
          <a:bodyPr>
            <a:normAutofit fontScale="92500"/>
          </a:bodyPr>
          <a:lstStyle/>
          <a:p>
            <a:pPr marL="357188" indent="-357188" defTabSz="255588" eaLnBrk="1" fontAlgn="auto" hangingPunct="1">
              <a:lnSpc>
                <a:spcPct val="120000"/>
              </a:lnSpc>
              <a:spcAft>
                <a:spcPts val="0"/>
              </a:spcAft>
              <a:buClr>
                <a:schemeClr val="accent2">
                  <a:lumMod val="75000"/>
                </a:schemeClr>
              </a:buClr>
              <a:buNone/>
              <a:defRPr/>
            </a:pPr>
            <a:r>
              <a:rPr lang="en-AU" sz="2800" dirty="0" smtClean="0">
                <a:solidFill>
                  <a:schemeClr val="accent3">
                    <a:lumMod val="50000"/>
                  </a:schemeClr>
                </a:solidFill>
                <a:latin typeface="+mj-lt"/>
              </a:rPr>
              <a:t>The feedback sheet addresses a number of focal areas: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Rapport and interaction/ engagement with students (use of names, etc);</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Management/leadership of prac activities (i.e., clarity of purpose; individual/group management and involvement; time management);</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Facilitating discussion (i.e., questioning technique; handling/responding to student questions and answers ; spreading discussion around to avoid domination).</a:t>
            </a:r>
            <a:endParaRPr lang="en-AU" sz="2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Lab Class Observation Feedback</a:t>
            </a:r>
          </a:p>
        </p:txBody>
      </p:sp>
      <p:sp>
        <p:nvSpPr>
          <p:cNvPr id="4" name="Content Placeholder 3"/>
          <p:cNvSpPr>
            <a:spLocks noGrp="1"/>
          </p:cNvSpPr>
          <p:nvPr>
            <p:ph idx="1"/>
          </p:nvPr>
        </p:nvSpPr>
        <p:spPr>
          <a:xfrm>
            <a:off x="428625" y="1988840"/>
            <a:ext cx="8358188" cy="3888431"/>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Clarity of explanation (e.g., use of analogies, illustrations, examples);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Structure of the lab class (i.e., variety of activities; approaches; strategies);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Use of student worksheets/handouts (i.e., the way that they are integrated into the PowerPoint content).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357298"/>
            <a:ext cx="7929618" cy="4000528"/>
          </a:xfrm>
        </p:spPr>
        <p:txBody>
          <a:bodyPr>
            <a:normAutofit fontScale="90000"/>
          </a:bodyPr>
          <a:lstStyle/>
          <a:p>
            <a:pPr algn="ctr" eaLnBrk="1" fontAlgn="auto" hangingPunct="1">
              <a:spcAft>
                <a:spcPts val="0"/>
              </a:spcAft>
              <a:defRPr/>
            </a:pPr>
            <a:r>
              <a:rPr lang="en-AU" dirty="0" smtClean="0">
                <a:solidFill>
                  <a:schemeClr val="accent3">
                    <a:lumMod val="50000"/>
                  </a:schemeClr>
                </a:solidFill>
              </a:rPr>
              <a:t>Thank you for your attention. </a:t>
            </a:r>
            <a:br>
              <a:rPr lang="en-AU" dirty="0" smtClean="0">
                <a:solidFill>
                  <a:schemeClr val="accent3">
                    <a:lumMod val="50000"/>
                  </a:schemeClr>
                </a:solidFill>
              </a:rPr>
            </a:br>
            <a:r>
              <a:rPr lang="en-AU" dirty="0" smtClean="0">
                <a:solidFill>
                  <a:schemeClr val="accent3">
                    <a:lumMod val="50000"/>
                  </a:schemeClr>
                </a:solidFill>
              </a:rPr>
              <a:t/>
            </a:r>
            <a:br>
              <a:rPr lang="en-AU" dirty="0" smtClean="0">
                <a:solidFill>
                  <a:schemeClr val="accent3">
                    <a:lumMod val="50000"/>
                  </a:schemeClr>
                </a:solidFill>
              </a:rPr>
            </a:br>
            <a:r>
              <a:rPr lang="en-AU" dirty="0" smtClean="0">
                <a:solidFill>
                  <a:schemeClr val="accent3">
                    <a:lumMod val="50000"/>
                  </a:schemeClr>
                </a:solidFill>
              </a:rPr>
              <a:t>I hope that you have a great time tutoring this semester.</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Tutoring Issues</a:t>
            </a:r>
          </a:p>
        </p:txBody>
      </p:sp>
      <p:sp>
        <p:nvSpPr>
          <p:cNvPr id="4" name="Content Placeholder 3"/>
          <p:cNvSpPr>
            <a:spLocks noGrp="1"/>
          </p:cNvSpPr>
          <p:nvPr>
            <p:ph idx="1"/>
          </p:nvPr>
        </p:nvSpPr>
        <p:spPr>
          <a:xfrm>
            <a:off x="428625" y="1557338"/>
            <a:ext cx="8286750" cy="4967287"/>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There are 8 questions to discuss in your groups. Group A, Questions  1 &amp; 2; Group B, Questions 3 &amp; 4, and so on.</a:t>
            </a:r>
          </a:p>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These questions are based on events described by tutors in the past.</a:t>
            </a:r>
          </a:p>
          <a:p>
            <a:pPr marL="534988" indent="-534988" defTabSz="255588" eaLnBrk="1" fontAlgn="auto" hangingPunct="1">
              <a:spcBef>
                <a:spcPts val="1200"/>
              </a:spcBef>
              <a:spcAft>
                <a:spcPts val="0"/>
              </a:spcAft>
              <a:buClr>
                <a:srgbClr val="C00000"/>
              </a:buClr>
              <a:defRPr/>
            </a:pPr>
            <a:r>
              <a:rPr lang="en-AU" sz="2800" dirty="0" smtClean="0">
                <a:solidFill>
                  <a:schemeClr val="accent3">
                    <a:lumMod val="50000"/>
                  </a:schemeClr>
                </a:solidFill>
                <a:latin typeface="Calibri"/>
              </a:rPr>
              <a:t>The aim of this exercise is to establish the combined wisdom and experience of the group, so that all tutors feel well-equipped in the classroom.</a:t>
            </a:r>
          </a:p>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Appoint a scribe who will present a group summary just before the break.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68313" y="476250"/>
            <a:ext cx="8229600" cy="714375"/>
          </a:xfrm>
        </p:spPr>
        <p:txBody>
          <a:bodyPr/>
          <a:lstStyle/>
          <a:p>
            <a:pPr algn="ctr" eaLnBrk="1" hangingPunct="1">
              <a:defRPr/>
            </a:pPr>
            <a:r>
              <a:rPr lang="en-AU" sz="4000" dirty="0" smtClean="0">
                <a:solidFill>
                  <a:schemeClr val="accent2">
                    <a:lumMod val="75000"/>
                  </a:schemeClr>
                </a:solidFill>
              </a:rPr>
              <a:t>Tutoring Issues</a:t>
            </a:r>
          </a:p>
        </p:txBody>
      </p:sp>
      <p:sp>
        <p:nvSpPr>
          <p:cNvPr id="4" name="Content Placeholder 3"/>
          <p:cNvSpPr>
            <a:spLocks noGrp="1"/>
          </p:cNvSpPr>
          <p:nvPr>
            <p:ph idx="1"/>
          </p:nvPr>
        </p:nvSpPr>
        <p:spPr>
          <a:xfrm>
            <a:off x="179512" y="1268413"/>
            <a:ext cx="8856984" cy="5232421"/>
          </a:xfrm>
        </p:spPr>
        <p:txBody>
          <a:bodyPr>
            <a:normAutofit fontScale="92500"/>
          </a:bodyPr>
          <a:lstStyle/>
          <a:p>
            <a:pPr marL="514350" indent="-514350" defTabSz="255588" eaLnBrk="1" fontAlgn="auto" hangingPunct="1">
              <a:spcBef>
                <a:spcPts val="1200"/>
              </a:spcBef>
              <a:spcAft>
                <a:spcPts val="0"/>
              </a:spcAft>
              <a:buClr>
                <a:srgbClr val="C00000"/>
              </a:buClr>
              <a:buFont typeface="+mj-lt"/>
              <a:buAutoNum type="arabicPeriod"/>
              <a:defRPr/>
            </a:pPr>
            <a:r>
              <a:rPr lang="en-AU" sz="2800" dirty="0" smtClean="0">
                <a:solidFill>
                  <a:schemeClr val="accent3">
                    <a:lumMod val="50000"/>
                  </a:schemeClr>
                </a:solidFill>
                <a:latin typeface="Calibri"/>
              </a:rPr>
              <a:t>How </a:t>
            </a:r>
            <a:r>
              <a:rPr lang="en-AU" sz="2800" dirty="0">
                <a:solidFill>
                  <a:schemeClr val="accent3">
                    <a:lumMod val="50000"/>
                  </a:schemeClr>
                </a:solidFill>
                <a:latin typeface="Calibri"/>
              </a:rPr>
              <a:t>will you set the atmosphere in the first lab class in order to make clear what your expectations are for the rest of the semester, at the same time as recognising the students’ expectations</a:t>
            </a:r>
            <a:r>
              <a:rPr lang="en-AU" sz="2800" dirty="0" smtClean="0">
                <a:solidFill>
                  <a:schemeClr val="accent3">
                    <a:lumMod val="50000"/>
                  </a:schemeClr>
                </a:solidFill>
                <a:latin typeface="Calibri"/>
              </a:rPr>
              <a:t>?</a:t>
            </a:r>
          </a:p>
          <a:p>
            <a:pPr marL="514350" indent="-514350" defTabSz="255588" eaLnBrk="1" fontAlgn="auto" hangingPunct="1">
              <a:spcBef>
                <a:spcPts val="1200"/>
              </a:spcBef>
              <a:spcAft>
                <a:spcPts val="0"/>
              </a:spcAft>
              <a:buClr>
                <a:srgbClr val="C00000"/>
              </a:buClr>
              <a:buFont typeface="+mj-lt"/>
              <a:buAutoNum type="arabicPeriod"/>
              <a:defRPr/>
            </a:pPr>
            <a:r>
              <a:rPr lang="en-AU" sz="2800" dirty="0" smtClean="0">
                <a:solidFill>
                  <a:srgbClr val="9BBB59">
                    <a:lumMod val="50000"/>
                  </a:srgbClr>
                </a:solidFill>
                <a:latin typeface="Calibri"/>
              </a:rPr>
              <a:t>How </a:t>
            </a:r>
            <a:r>
              <a:rPr lang="en-AU" sz="2800" dirty="0">
                <a:solidFill>
                  <a:srgbClr val="9BBB59">
                    <a:lumMod val="50000"/>
                  </a:srgbClr>
                </a:solidFill>
                <a:latin typeface="Calibri"/>
              </a:rPr>
              <a:t>will you go about learning student names so that you are able to refer to all your students by name? Why is it important to learn all students’ names</a:t>
            </a:r>
            <a:r>
              <a:rPr lang="en-AU" sz="2800" dirty="0" smtClean="0">
                <a:solidFill>
                  <a:srgbClr val="9BBB59">
                    <a:lumMod val="50000"/>
                  </a:srgbClr>
                </a:solidFill>
                <a:latin typeface="Calibri"/>
              </a:rPr>
              <a:t>?</a:t>
            </a:r>
          </a:p>
          <a:p>
            <a:pPr marL="514350" indent="-514350" defTabSz="255588" eaLnBrk="1" fontAlgn="auto" hangingPunct="1">
              <a:spcBef>
                <a:spcPts val="1200"/>
              </a:spcBef>
              <a:spcAft>
                <a:spcPts val="0"/>
              </a:spcAft>
              <a:buClr>
                <a:srgbClr val="C00000"/>
              </a:buClr>
              <a:buFont typeface="+mj-lt"/>
              <a:buAutoNum type="arabicPeriod"/>
              <a:defRPr/>
            </a:pPr>
            <a:r>
              <a:rPr lang="en-AU" sz="2800" dirty="0" smtClean="0">
                <a:solidFill>
                  <a:schemeClr val="accent3">
                    <a:lumMod val="50000"/>
                  </a:schemeClr>
                </a:solidFill>
                <a:latin typeface="Calibri"/>
              </a:rPr>
              <a:t>If </a:t>
            </a:r>
            <a:r>
              <a:rPr lang="en-AU" sz="2800" dirty="0">
                <a:solidFill>
                  <a:schemeClr val="accent3">
                    <a:lumMod val="50000"/>
                  </a:schemeClr>
                </a:solidFill>
                <a:latin typeface="Calibri"/>
              </a:rPr>
              <a:t>you are an experienced tutor, list 3 key pieces of advice that you have learnt from your own tutoring that might help a new tutor starting out? What challenges do the new tutors in the group feel they may face? Can those of you who have tutored before give some advice to address these? </a:t>
            </a:r>
            <a:endParaRPr lang="en-AU" sz="2800" dirty="0" smtClean="0">
              <a:solidFill>
                <a:srgbClr val="9BBB59">
                  <a:lumMod val="50000"/>
                </a:srgbClr>
              </a:solidFill>
              <a:latin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68313" y="476250"/>
            <a:ext cx="8229600" cy="714375"/>
          </a:xfrm>
        </p:spPr>
        <p:txBody>
          <a:bodyPr/>
          <a:lstStyle/>
          <a:p>
            <a:pPr algn="ctr" eaLnBrk="1" hangingPunct="1">
              <a:defRPr/>
            </a:pPr>
            <a:r>
              <a:rPr lang="en-AU" sz="4000" dirty="0" smtClean="0">
                <a:solidFill>
                  <a:schemeClr val="accent2">
                    <a:lumMod val="75000"/>
                  </a:schemeClr>
                </a:solidFill>
              </a:rPr>
              <a:t>Tutoring Issues</a:t>
            </a:r>
          </a:p>
        </p:txBody>
      </p:sp>
      <p:sp>
        <p:nvSpPr>
          <p:cNvPr id="4" name="Content Placeholder 3"/>
          <p:cNvSpPr>
            <a:spLocks noGrp="1"/>
          </p:cNvSpPr>
          <p:nvPr>
            <p:ph idx="1"/>
          </p:nvPr>
        </p:nvSpPr>
        <p:spPr>
          <a:xfrm>
            <a:off x="428625" y="1500174"/>
            <a:ext cx="8286750" cy="5241194"/>
          </a:xfrm>
        </p:spPr>
        <p:txBody>
          <a:bodyPr>
            <a:normAutofit lnSpcReduction="10000"/>
          </a:bodyPr>
          <a:lstStyle/>
          <a:p>
            <a:pPr marL="514350" indent="-514350" defTabSz="255588" eaLnBrk="1" fontAlgn="auto" hangingPunct="1">
              <a:spcBef>
                <a:spcPts val="1200"/>
              </a:spcBef>
              <a:spcAft>
                <a:spcPts val="0"/>
              </a:spcAft>
              <a:buClr>
                <a:srgbClr val="C00000"/>
              </a:buClr>
              <a:buFont typeface="+mj-lt"/>
              <a:buAutoNum type="arabicPeriod" startAt="4"/>
              <a:defRPr/>
            </a:pPr>
            <a:r>
              <a:rPr lang="en-AU" sz="2800" dirty="0" smtClean="0">
                <a:solidFill>
                  <a:srgbClr val="9BBB59">
                    <a:lumMod val="50000"/>
                  </a:srgbClr>
                </a:solidFill>
                <a:latin typeface="Calibri"/>
              </a:rPr>
              <a:t>Among </a:t>
            </a:r>
            <a:r>
              <a:rPr lang="en-AU" sz="2800" dirty="0">
                <a:solidFill>
                  <a:srgbClr val="9BBB59">
                    <a:lumMod val="50000"/>
                  </a:srgbClr>
                </a:solidFill>
                <a:latin typeface="Calibri"/>
              </a:rPr>
              <a:t>the students in your lab classes are some characters that you describe as: (1) The Defiant Student; (2) Your Personal Stalker; and (3) The Apathetic Student. What are the defining characteristics of these students and what works to manage them</a:t>
            </a:r>
            <a:r>
              <a:rPr lang="en-AU" sz="2800" dirty="0" smtClean="0">
                <a:solidFill>
                  <a:srgbClr val="9BBB59">
                    <a:lumMod val="50000"/>
                  </a:srgbClr>
                </a:solidFill>
                <a:latin typeface="Calibri"/>
              </a:rPr>
              <a:t>?</a:t>
            </a:r>
          </a:p>
          <a:p>
            <a:pPr marL="514350" indent="-514350" defTabSz="255588" eaLnBrk="1" fontAlgn="auto" hangingPunct="1">
              <a:spcBef>
                <a:spcPts val="1200"/>
              </a:spcBef>
              <a:spcAft>
                <a:spcPts val="0"/>
              </a:spcAft>
              <a:buClr>
                <a:srgbClr val="C00000"/>
              </a:buClr>
              <a:buFont typeface="+mj-lt"/>
              <a:buAutoNum type="arabicPeriod" startAt="4"/>
              <a:defRPr/>
            </a:pPr>
            <a:r>
              <a:rPr lang="en-AU" sz="2800" dirty="0" smtClean="0">
                <a:solidFill>
                  <a:schemeClr val="accent3">
                    <a:lumMod val="50000"/>
                  </a:schemeClr>
                </a:solidFill>
                <a:latin typeface="+mj-lt"/>
              </a:rPr>
              <a:t>What </a:t>
            </a:r>
            <a:r>
              <a:rPr lang="en-AU" sz="2800" dirty="0">
                <a:solidFill>
                  <a:schemeClr val="accent3">
                    <a:lumMod val="50000"/>
                  </a:schemeClr>
                </a:solidFill>
                <a:latin typeface="+mj-lt"/>
              </a:rPr>
              <a:t>components are important in making sure a tutorial runs well? What sorts of things have not gone well in the past</a:t>
            </a:r>
            <a:r>
              <a:rPr lang="en-AU" sz="2800" dirty="0" smtClean="0">
                <a:solidFill>
                  <a:schemeClr val="accent3">
                    <a:lumMod val="50000"/>
                  </a:schemeClr>
                </a:solidFill>
                <a:latin typeface="+mj-lt"/>
              </a:rPr>
              <a:t>?</a:t>
            </a:r>
          </a:p>
          <a:p>
            <a:pPr marL="514350" indent="-514350" defTabSz="255588" eaLnBrk="1" fontAlgn="auto" hangingPunct="1">
              <a:spcBef>
                <a:spcPts val="1200"/>
              </a:spcBef>
              <a:spcAft>
                <a:spcPts val="0"/>
              </a:spcAft>
              <a:buClr>
                <a:srgbClr val="C00000"/>
              </a:buClr>
              <a:buFont typeface="+mj-lt"/>
              <a:buAutoNum type="arabicPeriod" startAt="4"/>
              <a:defRPr/>
            </a:pPr>
            <a:r>
              <a:rPr lang="en-AU" sz="2800" dirty="0" smtClean="0">
                <a:solidFill>
                  <a:schemeClr val="accent3">
                    <a:lumMod val="50000"/>
                  </a:schemeClr>
                </a:solidFill>
                <a:latin typeface="+mj-lt"/>
              </a:rPr>
              <a:t>How </a:t>
            </a:r>
            <a:r>
              <a:rPr lang="en-AU" sz="2800" dirty="0">
                <a:solidFill>
                  <a:schemeClr val="accent3">
                    <a:lumMod val="50000"/>
                  </a:schemeClr>
                </a:solidFill>
                <a:latin typeface="+mj-lt"/>
              </a:rPr>
              <a:t>will you involve students in your class to ensure that your teaching is interactive and engaging? What activities can you use besides lecturing?</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68313" y="476250"/>
            <a:ext cx="8229600" cy="714375"/>
          </a:xfrm>
        </p:spPr>
        <p:txBody>
          <a:bodyPr/>
          <a:lstStyle/>
          <a:p>
            <a:pPr algn="ctr" eaLnBrk="1" hangingPunct="1">
              <a:defRPr/>
            </a:pPr>
            <a:r>
              <a:rPr lang="en-AU" sz="4000" dirty="0" smtClean="0">
                <a:solidFill>
                  <a:schemeClr val="accent2">
                    <a:lumMod val="75000"/>
                  </a:schemeClr>
                </a:solidFill>
              </a:rPr>
              <a:t>Tutoring Issues</a:t>
            </a:r>
          </a:p>
        </p:txBody>
      </p:sp>
      <p:sp>
        <p:nvSpPr>
          <p:cNvPr id="4" name="Content Placeholder 3"/>
          <p:cNvSpPr>
            <a:spLocks noGrp="1"/>
          </p:cNvSpPr>
          <p:nvPr>
            <p:ph idx="1"/>
          </p:nvPr>
        </p:nvSpPr>
        <p:spPr>
          <a:xfrm>
            <a:off x="428625" y="1340768"/>
            <a:ext cx="8286750" cy="5184576"/>
          </a:xfrm>
        </p:spPr>
        <p:txBody>
          <a:bodyPr>
            <a:normAutofit/>
          </a:bodyPr>
          <a:lstStyle/>
          <a:p>
            <a:pPr marL="514350" lvl="0" indent="-514350" defTabSz="255588" eaLnBrk="1" fontAlgn="auto" hangingPunct="1">
              <a:spcBef>
                <a:spcPts val="1200"/>
              </a:spcBef>
              <a:spcAft>
                <a:spcPts val="0"/>
              </a:spcAft>
              <a:buClr>
                <a:srgbClr val="C00000"/>
              </a:buClr>
              <a:buFont typeface="+mj-lt"/>
              <a:buAutoNum type="arabicPeriod" startAt="7"/>
              <a:defRPr/>
            </a:pPr>
            <a:r>
              <a:rPr lang="en-AU" sz="2800" dirty="0" smtClean="0">
                <a:solidFill>
                  <a:srgbClr val="9BBB59">
                    <a:lumMod val="50000"/>
                  </a:srgbClr>
                </a:solidFill>
                <a:latin typeface="Calibri"/>
              </a:rPr>
              <a:t>What </a:t>
            </a:r>
            <a:r>
              <a:rPr lang="en-AU" sz="2800" dirty="0">
                <a:solidFill>
                  <a:srgbClr val="9BBB59">
                    <a:lumMod val="50000"/>
                  </a:srgbClr>
                </a:solidFill>
                <a:latin typeface="Calibri"/>
              </a:rPr>
              <a:t>are some of the ways you can create a learning environment which incorporates the different personalities of your students, and where all students feel comfortable in contributing? How can you encourage students who are more reserved to actively participate in classes without feeling uncomfortable</a:t>
            </a:r>
            <a:r>
              <a:rPr lang="en-AU" sz="2800" dirty="0" smtClean="0">
                <a:solidFill>
                  <a:srgbClr val="9BBB59">
                    <a:lumMod val="50000"/>
                  </a:srgbClr>
                </a:solidFill>
                <a:latin typeface="Calibri"/>
              </a:rPr>
              <a:t>?</a:t>
            </a:r>
          </a:p>
          <a:p>
            <a:pPr marL="514350" lvl="0" indent="-514350" defTabSz="255588" eaLnBrk="1" fontAlgn="auto" hangingPunct="1">
              <a:spcBef>
                <a:spcPts val="1200"/>
              </a:spcBef>
              <a:spcAft>
                <a:spcPts val="0"/>
              </a:spcAft>
              <a:buClr>
                <a:srgbClr val="C00000"/>
              </a:buClr>
              <a:buFont typeface="+mj-lt"/>
              <a:buAutoNum type="arabicPeriod" startAt="7"/>
              <a:defRPr/>
            </a:pPr>
            <a:r>
              <a:rPr lang="en-AU" sz="2800" dirty="0" smtClean="0">
                <a:solidFill>
                  <a:schemeClr val="accent3">
                    <a:lumMod val="50000"/>
                  </a:schemeClr>
                </a:solidFill>
                <a:latin typeface="+mj-lt"/>
              </a:rPr>
              <a:t>What </a:t>
            </a:r>
            <a:r>
              <a:rPr lang="en-AU" sz="2800" dirty="0">
                <a:solidFill>
                  <a:schemeClr val="accent3">
                    <a:lumMod val="50000"/>
                  </a:schemeClr>
                </a:solidFill>
                <a:latin typeface="+mj-lt"/>
              </a:rPr>
              <a:t>strategies will you put in place to ensure attendance is properly recorded? How will you make sure you don’t have any accidental (or intentional!) stowaways in your class?</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285992"/>
            <a:ext cx="7851648" cy="1785950"/>
          </a:xfrm>
        </p:spPr>
        <p:txBody>
          <a:bodyPr/>
          <a:lstStyle/>
          <a:p>
            <a:pPr algn="ctr" eaLnBrk="1" fontAlgn="auto" hangingPunct="1">
              <a:spcAft>
                <a:spcPts val="0"/>
              </a:spcAft>
              <a:defRPr/>
            </a:pPr>
            <a:r>
              <a:rPr lang="en-AU" dirty="0" smtClean="0">
                <a:solidFill>
                  <a:schemeClr val="accent3">
                    <a:lumMod val="50000"/>
                  </a:schemeClr>
                </a:solidFill>
              </a:rPr>
              <a:t>Principles of Effective Teaching</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524000" y="381000"/>
            <a:ext cx="5410200" cy="707886"/>
          </a:xfrm>
          <a:prstGeom prst="rect">
            <a:avLst/>
          </a:prstGeom>
          <a:noFill/>
        </p:spPr>
        <p:txBody>
          <a:bodyPr wrap="square" rtlCol="0">
            <a:spAutoFit/>
          </a:bodyPr>
          <a:lstStyle/>
          <a:p>
            <a:pPr algn="ctr" fontAlgn="auto">
              <a:spcBef>
                <a:spcPts val="0"/>
              </a:spcBef>
              <a:spcAft>
                <a:spcPts val="0"/>
              </a:spcAft>
            </a:pPr>
            <a:r>
              <a:rPr lang="en-US" sz="4000" b="1" dirty="0" smtClean="0">
                <a:solidFill>
                  <a:srgbClr val="FCD5B5"/>
                </a:solidFill>
                <a:effectLst>
                  <a:outerShdw blurRad="38100" dist="38100" dir="2700000" algn="tl">
                    <a:srgbClr val="000000">
                      <a:alpha val="43137"/>
                    </a:srgbClr>
                  </a:outerShdw>
                </a:effectLst>
                <a:latin typeface="Calibri"/>
                <a:cs typeface="+mn-cs"/>
              </a:rPr>
              <a:t>Effective Teaching</a:t>
            </a:r>
            <a:endParaRPr lang="en-US" sz="4000" b="1" dirty="0">
              <a:solidFill>
                <a:srgbClr val="FCD5B5"/>
              </a:solidFill>
              <a:effectLst>
                <a:outerShdw blurRad="38100" dist="38100" dir="2700000" algn="tl">
                  <a:srgbClr val="000000">
                    <a:alpha val="43137"/>
                  </a:srgbClr>
                </a:outerShdw>
              </a:effectLst>
              <a:latin typeface="Calibri"/>
              <a:cs typeface="+mn-cs"/>
            </a:endParaRPr>
          </a:p>
        </p:txBody>
      </p:sp>
      <p:sp>
        <p:nvSpPr>
          <p:cNvPr id="6" name="TextBox 5"/>
          <p:cNvSpPr txBox="1"/>
          <p:nvPr/>
        </p:nvSpPr>
        <p:spPr>
          <a:xfrm>
            <a:off x="228600" y="1447800"/>
            <a:ext cx="8686800" cy="4308872"/>
          </a:xfrm>
          <a:prstGeom prst="rect">
            <a:avLst/>
          </a:prstGeom>
          <a:noFill/>
        </p:spPr>
        <p:txBody>
          <a:bodyPr wrap="square" rtlCol="0">
            <a:spAutoFit/>
          </a:bodyPr>
          <a:lstStyle/>
          <a:p>
            <a:pPr algn="ctr" fontAlgn="auto">
              <a:spcBef>
                <a:spcPts val="0"/>
              </a:spcBef>
              <a:spcAft>
                <a:spcPts val="0"/>
              </a:spcAft>
            </a:pPr>
            <a:r>
              <a:rPr lang="en-US" sz="3200" dirty="0" smtClean="0">
                <a:solidFill>
                  <a:prstClr val="white"/>
                </a:solidFill>
                <a:latin typeface="Calibri"/>
                <a:cs typeface="+mn-cs"/>
              </a:rPr>
              <a:t>“Teaching is one of the most delightful and exciting of all human activities when it is done well, </a:t>
            </a:r>
            <a:br>
              <a:rPr lang="en-US" sz="3200" dirty="0" smtClean="0">
                <a:solidFill>
                  <a:prstClr val="white"/>
                </a:solidFill>
                <a:latin typeface="Calibri"/>
                <a:cs typeface="+mn-cs"/>
              </a:rPr>
            </a:br>
            <a:r>
              <a:rPr lang="en-US" sz="3200" dirty="0" smtClean="0">
                <a:solidFill>
                  <a:prstClr val="white"/>
                </a:solidFill>
                <a:latin typeface="Calibri"/>
                <a:cs typeface="+mn-cs"/>
              </a:rPr>
              <a:t>and one of the most humiliating and tedious </a:t>
            </a:r>
            <a:br>
              <a:rPr lang="en-US" sz="3200" dirty="0" smtClean="0">
                <a:solidFill>
                  <a:prstClr val="white"/>
                </a:solidFill>
                <a:latin typeface="Calibri"/>
                <a:cs typeface="+mn-cs"/>
              </a:rPr>
            </a:br>
            <a:r>
              <a:rPr lang="en-US" sz="3200" dirty="0" smtClean="0">
                <a:solidFill>
                  <a:prstClr val="white"/>
                </a:solidFill>
                <a:latin typeface="Calibri"/>
                <a:cs typeface="+mn-cs"/>
              </a:rPr>
              <a:t>when it is done poorly. </a:t>
            </a:r>
          </a:p>
          <a:p>
            <a:pPr algn="ctr" fontAlgn="auto">
              <a:spcBef>
                <a:spcPts val="0"/>
              </a:spcBef>
              <a:spcAft>
                <a:spcPts val="0"/>
              </a:spcAft>
            </a:pPr>
            <a:r>
              <a:rPr lang="en-US" sz="3200" dirty="0" smtClean="0">
                <a:solidFill>
                  <a:prstClr val="white"/>
                </a:solidFill>
                <a:latin typeface="Calibri"/>
                <a:cs typeface="+mn-cs"/>
              </a:rPr>
              <a:t>…</a:t>
            </a:r>
          </a:p>
          <a:p>
            <a:pPr algn="ctr" fontAlgn="auto">
              <a:spcBef>
                <a:spcPts val="0"/>
              </a:spcBef>
              <a:spcAft>
                <a:spcPts val="0"/>
              </a:spcAft>
            </a:pPr>
            <a:r>
              <a:rPr lang="en-US" sz="3200" dirty="0" smtClean="0">
                <a:solidFill>
                  <a:prstClr val="white"/>
                </a:solidFill>
                <a:latin typeface="Calibri"/>
                <a:cs typeface="+mn-cs"/>
              </a:rPr>
              <a:t>Good teaching, though never easy, always strenuous, and sometimes painful, is nevertheless its own reward.”</a:t>
            </a:r>
          </a:p>
          <a:p>
            <a:pPr algn="r" fontAlgn="auto">
              <a:spcBef>
                <a:spcPts val="0"/>
              </a:spcBef>
              <a:spcAft>
                <a:spcPts val="0"/>
              </a:spcAft>
            </a:pPr>
            <a:r>
              <a:rPr lang="en-US" sz="2000" dirty="0" err="1" smtClean="0">
                <a:solidFill>
                  <a:prstClr val="white"/>
                </a:solidFill>
                <a:latin typeface="Calibri"/>
                <a:cs typeface="+mn-cs"/>
              </a:rPr>
              <a:t>Ramsden</a:t>
            </a:r>
            <a:r>
              <a:rPr lang="en-US" sz="2000" dirty="0" smtClean="0">
                <a:solidFill>
                  <a:prstClr val="white"/>
                </a:solidFill>
                <a:latin typeface="Calibri"/>
                <a:cs typeface="+mn-cs"/>
              </a:rPr>
              <a:t>, 2003</a:t>
            </a:r>
            <a:endParaRPr lang="en-US" sz="3200" dirty="0">
              <a:solidFill>
                <a:prstClr val="white"/>
              </a:solidFill>
              <a:latin typeface="Calibri"/>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57200" y="381000"/>
            <a:ext cx="5410200" cy="646331"/>
          </a:xfrm>
          <a:prstGeom prst="rect">
            <a:avLst/>
          </a:prstGeom>
          <a:noFill/>
        </p:spPr>
        <p:txBody>
          <a:bodyPr wrap="square" rtlCol="0">
            <a:spAutoFit/>
          </a:bodyPr>
          <a:lstStyle/>
          <a:p>
            <a:pPr fontAlgn="auto">
              <a:spcBef>
                <a:spcPts val="0"/>
              </a:spcBef>
              <a:spcAft>
                <a:spcPts val="0"/>
              </a:spcAft>
            </a:pPr>
            <a:r>
              <a:rPr lang="en-US" sz="3600" b="1" dirty="0" smtClean="0">
                <a:solidFill>
                  <a:srgbClr val="FCD5B5"/>
                </a:solidFill>
                <a:effectLst>
                  <a:outerShdw blurRad="38100" dist="38100" dir="2700000" algn="tl">
                    <a:srgbClr val="000000">
                      <a:alpha val="43137"/>
                    </a:srgbClr>
                  </a:outerShdw>
                </a:effectLst>
                <a:latin typeface="Calibri"/>
                <a:cs typeface="+mn-cs"/>
              </a:rPr>
              <a:t>Effective Teachers focus on:</a:t>
            </a:r>
            <a:endParaRPr lang="en-US" sz="3600" b="1" dirty="0">
              <a:solidFill>
                <a:srgbClr val="FCD5B5"/>
              </a:solidFill>
              <a:effectLst>
                <a:outerShdw blurRad="38100" dist="38100" dir="2700000" algn="tl">
                  <a:srgbClr val="000000">
                    <a:alpha val="43137"/>
                  </a:srgbClr>
                </a:outerShdw>
              </a:effectLst>
              <a:latin typeface="Calibri"/>
              <a:cs typeface="+mn-cs"/>
            </a:endParaRPr>
          </a:p>
        </p:txBody>
      </p:sp>
      <p:sp>
        <p:nvSpPr>
          <p:cNvPr id="5" name="TextBox 4"/>
          <p:cNvSpPr txBox="1"/>
          <p:nvPr/>
        </p:nvSpPr>
        <p:spPr>
          <a:xfrm>
            <a:off x="838200" y="1360321"/>
            <a:ext cx="7239000" cy="4278479"/>
          </a:xfrm>
          <a:prstGeom prst="rect">
            <a:avLst/>
          </a:prstGeom>
          <a:noFill/>
        </p:spPr>
        <p:txBody>
          <a:bodyPr wrap="square" rtlCol="0">
            <a:spAutoFit/>
          </a:bodyPr>
          <a:lstStyle/>
          <a:p>
            <a:pPr marL="457200" indent="-457200" fontAlgn="auto">
              <a:lnSpc>
                <a:spcPct val="114000"/>
              </a:lnSpc>
              <a:spcBef>
                <a:spcPts val="0"/>
              </a:spcBef>
              <a:spcAft>
                <a:spcPts val="0"/>
              </a:spcAft>
              <a:buFont typeface="+mj-lt"/>
              <a:buAutoNum type="arabicPeriod"/>
            </a:pPr>
            <a:r>
              <a:rPr lang="en-US" sz="2400" dirty="0" smtClean="0">
                <a:solidFill>
                  <a:prstClr val="white"/>
                </a:solidFill>
                <a:latin typeface="Calibri"/>
                <a:cs typeface="+mn-cs"/>
              </a:rPr>
              <a:t> Empathy</a:t>
            </a:r>
          </a:p>
          <a:p>
            <a:pPr marL="457200" indent="-457200" fontAlgn="auto">
              <a:lnSpc>
                <a:spcPct val="114000"/>
              </a:lnSpc>
              <a:spcBef>
                <a:spcPts val="0"/>
              </a:spcBef>
              <a:spcAft>
                <a:spcPts val="0"/>
              </a:spcAft>
              <a:buFont typeface="+mj-lt"/>
              <a:buAutoNum type="arabicPeriod"/>
            </a:pPr>
            <a:r>
              <a:rPr lang="en-US" sz="2400" dirty="0">
                <a:solidFill>
                  <a:prstClr val="white"/>
                </a:solidFill>
                <a:latin typeface="Calibri"/>
                <a:cs typeface="+mn-cs"/>
              </a:rPr>
              <a:t> </a:t>
            </a:r>
            <a:r>
              <a:rPr lang="en-US" sz="2400" dirty="0" smtClean="0">
                <a:solidFill>
                  <a:prstClr val="white"/>
                </a:solidFill>
                <a:latin typeface="Calibri"/>
                <a:cs typeface="+mn-cs"/>
              </a:rPr>
              <a:t>Stimulation and challenge</a:t>
            </a:r>
          </a:p>
          <a:p>
            <a:pPr marL="457200" indent="-457200" fontAlgn="auto">
              <a:lnSpc>
                <a:spcPct val="114000"/>
              </a:lnSpc>
              <a:spcBef>
                <a:spcPts val="0"/>
              </a:spcBef>
              <a:spcAft>
                <a:spcPts val="0"/>
              </a:spcAft>
              <a:buFont typeface="+mj-lt"/>
              <a:buAutoNum type="arabicPeriod"/>
            </a:pPr>
            <a:r>
              <a:rPr lang="en-US" sz="2400" dirty="0" smtClean="0">
                <a:solidFill>
                  <a:prstClr val="white"/>
                </a:solidFill>
                <a:latin typeface="Calibri"/>
                <a:cs typeface="+mn-cs"/>
              </a:rPr>
              <a:t> Clear goals and transparent standards</a:t>
            </a:r>
          </a:p>
          <a:p>
            <a:pPr marL="457200" indent="-457200" fontAlgn="auto">
              <a:lnSpc>
                <a:spcPct val="114000"/>
              </a:lnSpc>
              <a:spcBef>
                <a:spcPts val="0"/>
              </a:spcBef>
              <a:spcAft>
                <a:spcPts val="0"/>
              </a:spcAft>
              <a:buFont typeface="+mj-lt"/>
              <a:buAutoNum type="arabicPeriod"/>
            </a:pPr>
            <a:r>
              <a:rPr lang="en-US" sz="2400" dirty="0" smtClean="0">
                <a:solidFill>
                  <a:prstClr val="white"/>
                </a:solidFill>
                <a:latin typeface="Calibri"/>
                <a:cs typeface="+mn-cs"/>
              </a:rPr>
              <a:t> Clear explanations</a:t>
            </a:r>
          </a:p>
          <a:p>
            <a:pPr marL="457200" indent="-457200" fontAlgn="auto">
              <a:lnSpc>
                <a:spcPct val="114000"/>
              </a:lnSpc>
              <a:spcBef>
                <a:spcPts val="0"/>
              </a:spcBef>
              <a:spcAft>
                <a:spcPts val="0"/>
              </a:spcAft>
              <a:buFont typeface="+mj-lt"/>
              <a:buAutoNum type="arabicPeriod"/>
            </a:pPr>
            <a:r>
              <a:rPr lang="en-US" sz="2400" dirty="0">
                <a:solidFill>
                  <a:prstClr val="white"/>
                </a:solidFill>
                <a:latin typeface="Calibri"/>
                <a:cs typeface="+mn-cs"/>
              </a:rPr>
              <a:t> </a:t>
            </a:r>
            <a:r>
              <a:rPr lang="en-US" sz="2400" dirty="0" smtClean="0">
                <a:solidFill>
                  <a:prstClr val="white"/>
                </a:solidFill>
                <a:latin typeface="Calibri"/>
                <a:cs typeface="+mn-cs"/>
              </a:rPr>
              <a:t>Carefully prepared materials</a:t>
            </a:r>
          </a:p>
          <a:p>
            <a:pPr marL="457200" indent="-457200" fontAlgn="auto">
              <a:lnSpc>
                <a:spcPct val="114000"/>
              </a:lnSpc>
              <a:spcBef>
                <a:spcPts val="0"/>
              </a:spcBef>
              <a:spcAft>
                <a:spcPts val="0"/>
              </a:spcAft>
              <a:buFont typeface="+mj-lt"/>
              <a:buAutoNum type="arabicPeriod"/>
            </a:pPr>
            <a:r>
              <a:rPr lang="en-US" sz="2400" dirty="0">
                <a:solidFill>
                  <a:prstClr val="white"/>
                </a:solidFill>
                <a:latin typeface="Calibri"/>
                <a:cs typeface="+mn-cs"/>
              </a:rPr>
              <a:t> </a:t>
            </a:r>
            <a:r>
              <a:rPr lang="en-US" sz="2400" dirty="0" smtClean="0">
                <a:solidFill>
                  <a:prstClr val="white"/>
                </a:solidFill>
                <a:latin typeface="Calibri"/>
                <a:cs typeface="+mn-cs"/>
              </a:rPr>
              <a:t>Opportunities to rehearse, articulate, apply concepts</a:t>
            </a:r>
          </a:p>
          <a:p>
            <a:pPr marL="457200" indent="-457200" fontAlgn="auto">
              <a:lnSpc>
                <a:spcPct val="114000"/>
              </a:lnSpc>
              <a:spcBef>
                <a:spcPts val="0"/>
              </a:spcBef>
              <a:spcAft>
                <a:spcPts val="0"/>
              </a:spcAft>
              <a:buFont typeface="+mj-lt"/>
              <a:buAutoNum type="arabicPeriod"/>
            </a:pPr>
            <a:r>
              <a:rPr lang="en-US" sz="2400" dirty="0">
                <a:solidFill>
                  <a:prstClr val="white"/>
                </a:solidFill>
                <a:latin typeface="Calibri"/>
                <a:cs typeface="+mn-cs"/>
              </a:rPr>
              <a:t> </a:t>
            </a:r>
            <a:r>
              <a:rPr lang="en-US" sz="2400" dirty="0" smtClean="0">
                <a:solidFill>
                  <a:prstClr val="white"/>
                </a:solidFill>
                <a:latin typeface="Calibri"/>
                <a:cs typeface="+mn-cs"/>
              </a:rPr>
              <a:t>Opportunities to receive feedback on progress</a:t>
            </a:r>
          </a:p>
          <a:p>
            <a:pPr marL="457200" indent="-457200" fontAlgn="auto">
              <a:lnSpc>
                <a:spcPct val="114000"/>
              </a:lnSpc>
              <a:spcBef>
                <a:spcPts val="0"/>
              </a:spcBef>
              <a:spcAft>
                <a:spcPts val="0"/>
              </a:spcAft>
              <a:buFont typeface="+mj-lt"/>
              <a:buAutoNum type="arabicPeriod"/>
            </a:pPr>
            <a:r>
              <a:rPr lang="en-US" sz="2400" dirty="0" smtClean="0">
                <a:solidFill>
                  <a:prstClr val="white"/>
                </a:solidFill>
                <a:latin typeface="Calibri"/>
                <a:cs typeface="+mn-cs"/>
              </a:rPr>
              <a:t>Encouragement to think critically</a:t>
            </a:r>
          </a:p>
          <a:p>
            <a:pPr marL="457200" indent="-457200" fontAlgn="auto">
              <a:lnSpc>
                <a:spcPct val="114000"/>
              </a:lnSpc>
              <a:spcBef>
                <a:spcPts val="0"/>
              </a:spcBef>
              <a:spcAft>
                <a:spcPts val="0"/>
              </a:spcAft>
              <a:buFont typeface="+mj-lt"/>
              <a:buAutoNum type="arabicPeriod"/>
            </a:pPr>
            <a:r>
              <a:rPr lang="en-US" sz="2400" dirty="0" smtClean="0">
                <a:solidFill>
                  <a:prstClr val="white"/>
                </a:solidFill>
                <a:latin typeface="Calibri"/>
                <a:cs typeface="+mn-cs"/>
              </a:rPr>
              <a:t>Opportunities to learn with others</a:t>
            </a:r>
          </a:p>
          <a:p>
            <a:pPr marL="457200" indent="-457200" fontAlgn="auto">
              <a:lnSpc>
                <a:spcPct val="114000"/>
              </a:lnSpc>
              <a:spcBef>
                <a:spcPts val="0"/>
              </a:spcBef>
              <a:spcAft>
                <a:spcPts val="0"/>
              </a:spcAft>
              <a:buFont typeface="+mj-lt"/>
              <a:buAutoNum type="arabicPeriod"/>
            </a:pPr>
            <a:r>
              <a:rPr lang="en-US" sz="2400" dirty="0">
                <a:solidFill>
                  <a:prstClr val="white"/>
                </a:solidFill>
                <a:latin typeface="Calibri"/>
                <a:cs typeface="+mn-cs"/>
              </a:rPr>
              <a:t> </a:t>
            </a:r>
            <a:r>
              <a:rPr lang="en-US" sz="2400" dirty="0" smtClean="0">
                <a:solidFill>
                  <a:prstClr val="white"/>
                </a:solidFill>
                <a:latin typeface="Calibri"/>
                <a:cs typeface="+mn-cs"/>
              </a:rPr>
              <a:t>Advice on how to study (metacognition)</a:t>
            </a:r>
          </a:p>
        </p:txBody>
      </p:sp>
      <p:sp>
        <p:nvSpPr>
          <p:cNvPr id="6" name="TextBox 5"/>
          <p:cNvSpPr txBox="1"/>
          <p:nvPr/>
        </p:nvSpPr>
        <p:spPr>
          <a:xfrm>
            <a:off x="7162800" y="6019800"/>
            <a:ext cx="1828800" cy="584775"/>
          </a:xfrm>
          <a:prstGeom prst="rect">
            <a:avLst/>
          </a:prstGeom>
          <a:noFill/>
        </p:spPr>
        <p:txBody>
          <a:bodyPr wrap="square" rtlCol="0">
            <a:spAutoFit/>
          </a:bodyPr>
          <a:lstStyle/>
          <a:p>
            <a:pPr algn="r" fontAlgn="auto">
              <a:spcBef>
                <a:spcPts val="0"/>
              </a:spcBef>
              <a:spcAft>
                <a:spcPts val="0"/>
              </a:spcAft>
            </a:pPr>
            <a:r>
              <a:rPr lang="en-US" sz="2000" b="1" dirty="0" smtClean="0">
                <a:solidFill>
                  <a:schemeClr val="accent6">
                    <a:lumMod val="60000"/>
                    <a:lumOff val="40000"/>
                  </a:schemeClr>
                </a:solidFill>
                <a:effectLst>
                  <a:outerShdw blurRad="38100" dist="38100" dir="2700000" algn="tl">
                    <a:srgbClr val="000000">
                      <a:alpha val="43137"/>
                    </a:srgbClr>
                  </a:outerShdw>
                </a:effectLst>
                <a:latin typeface="Calibri"/>
                <a:cs typeface="+mn-cs"/>
              </a:rPr>
              <a:t>CSHE, 2014</a:t>
            </a:r>
            <a:r>
              <a:rPr lang="en-US" sz="3200" b="1" dirty="0" smtClean="0">
                <a:solidFill>
                  <a:schemeClr val="accent6">
                    <a:lumMod val="60000"/>
                    <a:lumOff val="40000"/>
                  </a:schemeClr>
                </a:solidFill>
                <a:effectLst>
                  <a:outerShdw blurRad="38100" dist="38100" dir="2700000" algn="tl">
                    <a:srgbClr val="000000">
                      <a:alpha val="43137"/>
                    </a:srgbClr>
                  </a:outerShdw>
                </a:effectLst>
                <a:latin typeface="Calibri"/>
                <a:cs typeface="+mn-cs"/>
              </a:rPr>
              <a:t> </a:t>
            </a:r>
            <a:endParaRPr lang="en-US" sz="3200" b="1" dirty="0">
              <a:solidFill>
                <a:schemeClr val="accent6">
                  <a:lumMod val="60000"/>
                  <a:lumOff val="40000"/>
                </a:schemeClr>
              </a:solidFill>
              <a:effectLst>
                <a:outerShdw blurRad="38100" dist="38100" dir="2700000" algn="tl">
                  <a:srgbClr val="000000">
                    <a:alpha val="43137"/>
                  </a:srgbClr>
                </a:outerShdw>
              </a:effectLst>
              <a:latin typeface="Calibri"/>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grpSp>
        <p:nvGrpSpPr>
          <p:cNvPr id="2" name="Group 10"/>
          <p:cNvGrpSpPr/>
          <p:nvPr/>
        </p:nvGrpSpPr>
        <p:grpSpPr>
          <a:xfrm>
            <a:off x="457200" y="381000"/>
            <a:ext cx="7239000" cy="1391558"/>
            <a:chOff x="457200" y="381000"/>
            <a:chExt cx="7239000" cy="1391558"/>
          </a:xfrm>
        </p:grpSpPr>
        <p:sp>
          <p:nvSpPr>
            <p:cNvPr id="4" name="TextBox 3"/>
            <p:cNvSpPr txBox="1"/>
            <p:nvPr/>
          </p:nvSpPr>
          <p:spPr>
            <a:xfrm>
              <a:off x="457200" y="381000"/>
              <a:ext cx="54102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1. Empathy</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5" name="TextBox 4"/>
            <p:cNvSpPr txBox="1"/>
            <p:nvPr/>
          </p:nvSpPr>
          <p:spPr>
            <a:xfrm>
              <a:off x="457200" y="838200"/>
              <a:ext cx="7239000" cy="934358"/>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Understanding students’ abilities </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Empathy with the person as </a:t>
              </a:r>
              <a:r>
                <a:rPr lang="en-US" sz="2400" smtClean="0">
                  <a:solidFill>
                    <a:prstClr val="white"/>
                  </a:solidFill>
                  <a:latin typeface="Calibri"/>
                  <a:cs typeface="+mn-cs"/>
                </a:rPr>
                <a:t>a student</a:t>
              </a:r>
              <a:endParaRPr lang="en-US" sz="2400" dirty="0" smtClean="0">
                <a:solidFill>
                  <a:prstClr val="white"/>
                </a:solidFill>
                <a:latin typeface="Calibri"/>
                <a:cs typeface="+mn-cs"/>
              </a:endParaRPr>
            </a:p>
          </p:txBody>
        </p:sp>
      </p:grpSp>
      <p:sp>
        <p:nvSpPr>
          <p:cNvPr id="6" name="TextBox 5"/>
          <p:cNvSpPr txBox="1"/>
          <p:nvPr/>
        </p:nvSpPr>
        <p:spPr>
          <a:xfrm>
            <a:off x="7162800" y="6019800"/>
            <a:ext cx="1828800" cy="584775"/>
          </a:xfrm>
          <a:prstGeom prst="rect">
            <a:avLst/>
          </a:prstGeom>
          <a:noFill/>
        </p:spPr>
        <p:txBody>
          <a:bodyPr wrap="square" rtlCol="0">
            <a:spAutoFit/>
          </a:bodyPr>
          <a:lstStyle/>
          <a:p>
            <a:pPr algn="r" fontAlgn="auto">
              <a:spcBef>
                <a:spcPts val="0"/>
              </a:spcBef>
              <a:spcAft>
                <a:spcPts val="0"/>
              </a:spcAft>
            </a:pPr>
            <a:r>
              <a:rPr lang="en-US" sz="2000" b="1" dirty="0" smtClean="0">
                <a:solidFill>
                  <a:schemeClr val="accent6">
                    <a:lumMod val="60000"/>
                    <a:lumOff val="40000"/>
                  </a:schemeClr>
                </a:solidFill>
                <a:latin typeface="Calibri"/>
                <a:cs typeface="+mn-cs"/>
              </a:rPr>
              <a:t>CSHE, 2014</a:t>
            </a:r>
            <a:r>
              <a:rPr lang="en-US" sz="3200" b="1" dirty="0" smtClean="0">
                <a:solidFill>
                  <a:schemeClr val="accent6">
                    <a:lumMod val="60000"/>
                    <a:lumOff val="40000"/>
                  </a:schemeClr>
                </a:solidFill>
                <a:latin typeface="Calibri"/>
                <a:cs typeface="+mn-cs"/>
              </a:rPr>
              <a:t> </a:t>
            </a:r>
            <a:endParaRPr lang="en-US" sz="3200" b="1" dirty="0">
              <a:solidFill>
                <a:schemeClr val="accent6">
                  <a:lumMod val="60000"/>
                  <a:lumOff val="40000"/>
                </a:schemeClr>
              </a:solidFill>
              <a:latin typeface="Calibri"/>
              <a:cs typeface="+mn-cs"/>
            </a:endParaRPr>
          </a:p>
        </p:txBody>
      </p:sp>
      <p:grpSp>
        <p:nvGrpSpPr>
          <p:cNvPr id="3" name="Group 11"/>
          <p:cNvGrpSpPr/>
          <p:nvPr/>
        </p:nvGrpSpPr>
        <p:grpSpPr>
          <a:xfrm>
            <a:off x="457200" y="2174654"/>
            <a:ext cx="7239000" cy="1787746"/>
            <a:chOff x="457200" y="2174654"/>
            <a:chExt cx="7239000" cy="1787746"/>
          </a:xfrm>
        </p:grpSpPr>
        <p:sp>
          <p:nvSpPr>
            <p:cNvPr id="7" name="TextBox 6"/>
            <p:cNvSpPr txBox="1"/>
            <p:nvPr/>
          </p:nvSpPr>
          <p:spPr>
            <a:xfrm>
              <a:off x="457200" y="2174654"/>
              <a:ext cx="5410200" cy="584775"/>
            </a:xfrm>
            <a:prstGeom prst="rect">
              <a:avLst/>
            </a:prstGeom>
            <a:noFill/>
          </p:spPr>
          <p:txBody>
            <a:bodyPr wrap="square" rtlCol="0">
              <a:spAutoFit/>
            </a:bodyPr>
            <a:lstStyle/>
            <a:p>
              <a:pPr fontAlgn="auto">
                <a:spcBef>
                  <a:spcPts val="0"/>
                </a:spcBef>
                <a:spcAft>
                  <a:spcPts val="0"/>
                </a:spcAft>
              </a:pPr>
              <a:r>
                <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rPr>
                <a:t>2</a:t>
              </a: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 Stimulation and challenge</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8" name="TextBox 7"/>
            <p:cNvSpPr txBox="1"/>
            <p:nvPr/>
          </p:nvSpPr>
          <p:spPr>
            <a:xfrm>
              <a:off x="457200" y="2607029"/>
              <a:ext cx="7239000" cy="1355371"/>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Passionate / Interested in your topic </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Build on previous knowledge (ZPD)</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Applicable to students’ lived experiences</a:t>
              </a:r>
            </a:p>
          </p:txBody>
        </p:sp>
      </p:grpSp>
      <p:grpSp>
        <p:nvGrpSpPr>
          <p:cNvPr id="11" name="Group 12"/>
          <p:cNvGrpSpPr/>
          <p:nvPr/>
        </p:nvGrpSpPr>
        <p:grpSpPr>
          <a:xfrm>
            <a:off x="457200" y="4419600"/>
            <a:ext cx="7696200" cy="1812571"/>
            <a:chOff x="457200" y="4419600"/>
            <a:chExt cx="7696200" cy="1812571"/>
          </a:xfrm>
        </p:grpSpPr>
        <p:sp>
          <p:nvSpPr>
            <p:cNvPr id="9" name="TextBox 8"/>
            <p:cNvSpPr txBox="1"/>
            <p:nvPr/>
          </p:nvSpPr>
          <p:spPr>
            <a:xfrm>
              <a:off x="457200" y="4419600"/>
              <a:ext cx="66294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3. Clear goals, transparent standards</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10" name="TextBox 9"/>
            <p:cNvSpPr txBox="1"/>
            <p:nvPr/>
          </p:nvSpPr>
          <p:spPr>
            <a:xfrm>
              <a:off x="457200" y="4876800"/>
              <a:ext cx="7696200" cy="1355371"/>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Setup class expectations in first class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Maintain expectations throughout semester</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Introduce activities (and outcomes) at start of each class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grpSp>
        <p:nvGrpSpPr>
          <p:cNvPr id="2" name="Group 10"/>
          <p:cNvGrpSpPr/>
          <p:nvPr/>
        </p:nvGrpSpPr>
        <p:grpSpPr>
          <a:xfrm>
            <a:off x="457200" y="381000"/>
            <a:ext cx="7239000" cy="1391558"/>
            <a:chOff x="457200" y="381000"/>
            <a:chExt cx="7239000" cy="1391558"/>
          </a:xfrm>
        </p:grpSpPr>
        <p:sp>
          <p:nvSpPr>
            <p:cNvPr id="4" name="TextBox 3"/>
            <p:cNvSpPr txBox="1"/>
            <p:nvPr/>
          </p:nvSpPr>
          <p:spPr>
            <a:xfrm>
              <a:off x="457200" y="381000"/>
              <a:ext cx="5410200" cy="584775"/>
            </a:xfrm>
            <a:prstGeom prst="rect">
              <a:avLst/>
            </a:prstGeom>
            <a:noFill/>
          </p:spPr>
          <p:txBody>
            <a:bodyPr wrap="square" rtlCol="0">
              <a:spAutoFit/>
            </a:bodyPr>
            <a:lstStyle/>
            <a:p>
              <a:pPr fontAlgn="auto">
                <a:spcBef>
                  <a:spcPts val="0"/>
                </a:spcBef>
                <a:spcAft>
                  <a:spcPts val="0"/>
                </a:spcAft>
              </a:pPr>
              <a:r>
                <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rPr>
                <a:t>4</a:t>
              </a: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 Clear explanations</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5" name="TextBox 4"/>
            <p:cNvSpPr txBox="1"/>
            <p:nvPr/>
          </p:nvSpPr>
          <p:spPr>
            <a:xfrm>
              <a:off x="457200" y="838200"/>
              <a:ext cx="7239000" cy="934358"/>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Knowing basic concepts &gt; emphasizing detail</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If you’re not sure, be honest</a:t>
              </a:r>
            </a:p>
          </p:txBody>
        </p:sp>
      </p:grpSp>
      <p:sp>
        <p:nvSpPr>
          <p:cNvPr id="6" name="TextBox 5"/>
          <p:cNvSpPr txBox="1"/>
          <p:nvPr/>
        </p:nvSpPr>
        <p:spPr>
          <a:xfrm>
            <a:off x="7162800" y="6019800"/>
            <a:ext cx="1828800" cy="584775"/>
          </a:xfrm>
          <a:prstGeom prst="rect">
            <a:avLst/>
          </a:prstGeom>
          <a:noFill/>
        </p:spPr>
        <p:txBody>
          <a:bodyPr wrap="square" rtlCol="0">
            <a:spAutoFit/>
          </a:bodyPr>
          <a:lstStyle/>
          <a:p>
            <a:pPr algn="r" fontAlgn="auto">
              <a:spcBef>
                <a:spcPts val="0"/>
              </a:spcBef>
              <a:spcAft>
                <a:spcPts val="0"/>
              </a:spcAft>
            </a:pPr>
            <a:r>
              <a:rPr lang="en-US" sz="2000" b="1" dirty="0" smtClean="0">
                <a:solidFill>
                  <a:schemeClr val="accent6">
                    <a:lumMod val="60000"/>
                    <a:lumOff val="40000"/>
                  </a:schemeClr>
                </a:solidFill>
                <a:latin typeface="Calibri"/>
                <a:cs typeface="+mn-cs"/>
              </a:rPr>
              <a:t>CSHE, 2014</a:t>
            </a:r>
            <a:r>
              <a:rPr lang="en-US" sz="3200" b="1" dirty="0" smtClean="0">
                <a:solidFill>
                  <a:schemeClr val="accent6">
                    <a:lumMod val="60000"/>
                    <a:lumOff val="40000"/>
                  </a:schemeClr>
                </a:solidFill>
                <a:latin typeface="Calibri"/>
                <a:cs typeface="+mn-cs"/>
              </a:rPr>
              <a:t> </a:t>
            </a:r>
            <a:endParaRPr lang="en-US" sz="3200" b="1" dirty="0">
              <a:solidFill>
                <a:schemeClr val="accent6">
                  <a:lumMod val="60000"/>
                  <a:lumOff val="40000"/>
                </a:schemeClr>
              </a:solidFill>
              <a:latin typeface="Calibri"/>
              <a:cs typeface="+mn-cs"/>
            </a:endParaRPr>
          </a:p>
        </p:txBody>
      </p:sp>
      <p:grpSp>
        <p:nvGrpSpPr>
          <p:cNvPr id="3" name="Group 11"/>
          <p:cNvGrpSpPr/>
          <p:nvPr/>
        </p:nvGrpSpPr>
        <p:grpSpPr>
          <a:xfrm>
            <a:off x="457200" y="2174654"/>
            <a:ext cx="7239000" cy="1787746"/>
            <a:chOff x="457200" y="2174654"/>
            <a:chExt cx="7239000" cy="1787746"/>
          </a:xfrm>
        </p:grpSpPr>
        <p:sp>
          <p:nvSpPr>
            <p:cNvPr id="7" name="TextBox 6"/>
            <p:cNvSpPr txBox="1"/>
            <p:nvPr/>
          </p:nvSpPr>
          <p:spPr>
            <a:xfrm>
              <a:off x="457200" y="2174654"/>
              <a:ext cx="54102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5. Carefully prepared material</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8" name="TextBox 7"/>
            <p:cNvSpPr txBox="1"/>
            <p:nvPr/>
          </p:nvSpPr>
          <p:spPr>
            <a:xfrm>
              <a:off x="457200" y="2607029"/>
              <a:ext cx="7239000" cy="1355371"/>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Practice your lab slides / activities / timing</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Talk with your head tutor, principal tutor, convenor</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Set up the room before class</a:t>
              </a:r>
            </a:p>
          </p:txBody>
        </p:sp>
      </p:grpSp>
      <p:grpSp>
        <p:nvGrpSpPr>
          <p:cNvPr id="11" name="Group 12"/>
          <p:cNvGrpSpPr/>
          <p:nvPr/>
        </p:nvGrpSpPr>
        <p:grpSpPr>
          <a:xfrm>
            <a:off x="457200" y="4114800"/>
            <a:ext cx="8077200" cy="2233584"/>
            <a:chOff x="457200" y="4114800"/>
            <a:chExt cx="8077200" cy="2233584"/>
          </a:xfrm>
        </p:grpSpPr>
        <p:sp>
          <p:nvSpPr>
            <p:cNvPr id="9" name="TextBox 8"/>
            <p:cNvSpPr txBox="1"/>
            <p:nvPr/>
          </p:nvSpPr>
          <p:spPr>
            <a:xfrm>
              <a:off x="457200" y="4114800"/>
              <a:ext cx="80772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6. Opportunities to rehearse, articulate, apply</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10" name="TextBox 9"/>
            <p:cNvSpPr txBox="1"/>
            <p:nvPr/>
          </p:nvSpPr>
          <p:spPr>
            <a:xfrm>
              <a:off x="457200" y="4572000"/>
              <a:ext cx="7696200" cy="1776384"/>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Central to current theories of learning </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Student activities, group work, pair work, debates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Videos =&gt; discussions of major concepts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Closed questions =&gt; open questions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468313" y="476250"/>
            <a:ext cx="8229600" cy="714375"/>
          </a:xfrm>
        </p:spPr>
        <p:txBody>
          <a:bodyPr/>
          <a:lstStyle/>
          <a:p>
            <a:pPr algn="ctr" eaLnBrk="1" hangingPunct="1">
              <a:defRPr/>
            </a:pPr>
            <a:r>
              <a:rPr lang="en-AU" sz="4000" dirty="0" smtClean="0">
                <a:solidFill>
                  <a:schemeClr val="accent2">
                    <a:lumMod val="75000"/>
                  </a:schemeClr>
                </a:solidFill>
              </a:rPr>
              <a:t>Agenda</a:t>
            </a:r>
          </a:p>
        </p:txBody>
      </p:sp>
      <p:sp>
        <p:nvSpPr>
          <p:cNvPr id="4" name="Content Placeholder 3"/>
          <p:cNvSpPr>
            <a:spLocks noGrp="1"/>
          </p:cNvSpPr>
          <p:nvPr>
            <p:ph idx="1"/>
          </p:nvPr>
        </p:nvSpPr>
        <p:spPr>
          <a:xfrm>
            <a:off x="323850" y="1412776"/>
            <a:ext cx="8496300" cy="4896544"/>
          </a:xfrm>
        </p:spPr>
        <p:txBody>
          <a:bodyPr>
            <a:normAutofit/>
          </a:bodyPr>
          <a:lstStyle/>
          <a:p>
            <a:pPr marL="449263" indent="-449263" defTabSz="255588" eaLnBrk="1" fontAlgn="auto" hangingPunct="1">
              <a:spcBef>
                <a:spcPts val="24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9.00am – 10.00am: 	General introduction; introduction to specific tutoring issues and satisfaction surveys; ‘Getting to know you’ exercise.</a:t>
            </a:r>
          </a:p>
          <a:p>
            <a:pPr marL="449263" indent="-449263" defTabSz="255588" eaLnBrk="1" fontAlgn="auto" hangingPunct="1">
              <a:spcBef>
                <a:spcPts val="24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10.00am – 10.40am: Group discussion of questions posed – feedback to whole group; </a:t>
            </a:r>
          </a:p>
          <a:p>
            <a:pPr marL="449263" indent="-449263" defTabSz="255588" eaLnBrk="1" fontAlgn="auto" hangingPunct="1">
              <a:spcBef>
                <a:spcPts val="2400"/>
              </a:spcBef>
              <a:spcAft>
                <a:spcPts val="1200"/>
              </a:spcAft>
              <a:buClr>
                <a:schemeClr val="accent2">
                  <a:lumMod val="75000"/>
                </a:schemeClr>
              </a:buClr>
              <a:buFont typeface="Wingdings 2"/>
              <a:buChar char=""/>
              <a:defRPr/>
            </a:pPr>
            <a:r>
              <a:rPr lang="en-AU" sz="2800" dirty="0" smtClean="0">
                <a:solidFill>
                  <a:srgbClr val="9BBB59">
                    <a:lumMod val="50000"/>
                  </a:srgbClr>
                </a:solidFill>
                <a:latin typeface="Calibri"/>
              </a:rPr>
              <a:t>10.40am </a:t>
            </a:r>
            <a:r>
              <a:rPr lang="en-AU" sz="2800" dirty="0">
                <a:solidFill>
                  <a:srgbClr val="9BBB59">
                    <a:lumMod val="50000"/>
                  </a:srgbClr>
                </a:solidFill>
                <a:latin typeface="Calibri"/>
              </a:rPr>
              <a:t>– </a:t>
            </a:r>
            <a:r>
              <a:rPr lang="en-AU" sz="2800" dirty="0" smtClean="0">
                <a:solidFill>
                  <a:srgbClr val="9BBB59">
                    <a:lumMod val="50000"/>
                  </a:srgbClr>
                </a:solidFill>
                <a:latin typeface="Calibri"/>
              </a:rPr>
              <a:t>11.00am</a:t>
            </a:r>
            <a:r>
              <a:rPr lang="en-AU" sz="2800" dirty="0">
                <a:solidFill>
                  <a:srgbClr val="9BBB59">
                    <a:lumMod val="50000"/>
                  </a:srgbClr>
                </a:solidFill>
                <a:latin typeface="Calibri"/>
              </a:rPr>
              <a:t>: Effective </a:t>
            </a:r>
            <a:r>
              <a:rPr lang="en-AU" sz="2800" dirty="0" smtClean="0">
                <a:solidFill>
                  <a:srgbClr val="9BBB59">
                    <a:lumMod val="50000"/>
                  </a:srgbClr>
                </a:solidFill>
                <a:latin typeface="Calibri"/>
              </a:rPr>
              <a:t>Teaching </a:t>
            </a:r>
          </a:p>
          <a:p>
            <a:pPr marL="449263" indent="-449263" defTabSz="255588" eaLnBrk="1" fontAlgn="auto" hangingPunct="1">
              <a:spcBef>
                <a:spcPts val="24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11.00am – 11.15am: Break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grpSp>
        <p:nvGrpSpPr>
          <p:cNvPr id="2" name="Group 13"/>
          <p:cNvGrpSpPr/>
          <p:nvPr/>
        </p:nvGrpSpPr>
        <p:grpSpPr>
          <a:xfrm>
            <a:off x="457200" y="381000"/>
            <a:ext cx="7772400" cy="1812571"/>
            <a:chOff x="457200" y="381000"/>
            <a:chExt cx="7772400" cy="1812571"/>
          </a:xfrm>
        </p:grpSpPr>
        <p:sp>
          <p:nvSpPr>
            <p:cNvPr id="4" name="TextBox 3"/>
            <p:cNvSpPr txBox="1"/>
            <p:nvPr/>
          </p:nvSpPr>
          <p:spPr>
            <a:xfrm>
              <a:off x="457200" y="381000"/>
              <a:ext cx="63246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7. Receive feedback on progress</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5" name="TextBox 4"/>
            <p:cNvSpPr txBox="1"/>
            <p:nvPr/>
          </p:nvSpPr>
          <p:spPr>
            <a:xfrm>
              <a:off x="457200" y="838200"/>
              <a:ext cx="7772400" cy="1355371"/>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Formal: Marking of assignments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Forward: marking guide, consultations, practice exams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Informal: Q&amp;A, discussions, “show of hands”</a:t>
              </a:r>
            </a:p>
          </p:txBody>
        </p:sp>
      </p:grpSp>
      <p:sp>
        <p:nvSpPr>
          <p:cNvPr id="6" name="TextBox 5"/>
          <p:cNvSpPr txBox="1"/>
          <p:nvPr/>
        </p:nvSpPr>
        <p:spPr>
          <a:xfrm>
            <a:off x="7162800" y="6019800"/>
            <a:ext cx="1828800" cy="584775"/>
          </a:xfrm>
          <a:prstGeom prst="rect">
            <a:avLst/>
          </a:prstGeom>
          <a:noFill/>
        </p:spPr>
        <p:txBody>
          <a:bodyPr wrap="square" rtlCol="0">
            <a:spAutoFit/>
          </a:bodyPr>
          <a:lstStyle/>
          <a:p>
            <a:pPr algn="r" fontAlgn="auto">
              <a:spcBef>
                <a:spcPts val="0"/>
              </a:spcBef>
              <a:spcAft>
                <a:spcPts val="0"/>
              </a:spcAft>
            </a:pPr>
            <a:r>
              <a:rPr lang="en-US" sz="2000" b="1" dirty="0" smtClean="0">
                <a:solidFill>
                  <a:schemeClr val="accent6">
                    <a:lumMod val="60000"/>
                    <a:lumOff val="40000"/>
                  </a:schemeClr>
                </a:solidFill>
                <a:latin typeface="Calibri"/>
                <a:cs typeface="+mn-cs"/>
              </a:rPr>
              <a:t>CSHE, 2014</a:t>
            </a:r>
            <a:r>
              <a:rPr lang="en-US" sz="3200" b="1" dirty="0" smtClean="0">
                <a:solidFill>
                  <a:schemeClr val="accent6">
                    <a:lumMod val="60000"/>
                    <a:lumOff val="40000"/>
                  </a:schemeClr>
                </a:solidFill>
                <a:latin typeface="Calibri"/>
                <a:cs typeface="+mn-cs"/>
              </a:rPr>
              <a:t> </a:t>
            </a:r>
            <a:endParaRPr lang="en-US" sz="3200" b="1" dirty="0">
              <a:solidFill>
                <a:schemeClr val="accent6">
                  <a:lumMod val="60000"/>
                  <a:lumOff val="40000"/>
                </a:schemeClr>
              </a:solidFill>
              <a:latin typeface="Calibri"/>
              <a:cs typeface="+mn-cs"/>
            </a:endParaRPr>
          </a:p>
        </p:txBody>
      </p:sp>
      <p:grpSp>
        <p:nvGrpSpPr>
          <p:cNvPr id="3" name="Group 14"/>
          <p:cNvGrpSpPr/>
          <p:nvPr/>
        </p:nvGrpSpPr>
        <p:grpSpPr>
          <a:xfrm>
            <a:off x="457200" y="2443267"/>
            <a:ext cx="7239000" cy="1366733"/>
            <a:chOff x="457200" y="2443267"/>
            <a:chExt cx="7239000" cy="1366733"/>
          </a:xfrm>
        </p:grpSpPr>
        <p:sp>
          <p:nvSpPr>
            <p:cNvPr id="7" name="TextBox 6"/>
            <p:cNvSpPr txBox="1"/>
            <p:nvPr/>
          </p:nvSpPr>
          <p:spPr>
            <a:xfrm>
              <a:off x="457200" y="2443267"/>
              <a:ext cx="6934200" cy="584775"/>
            </a:xfrm>
            <a:prstGeom prst="rect">
              <a:avLst/>
            </a:prstGeom>
            <a:noFill/>
          </p:spPr>
          <p:txBody>
            <a:bodyPr wrap="square" rtlCol="0">
              <a:spAutoFit/>
            </a:bodyPr>
            <a:lstStyle/>
            <a:p>
              <a:pPr fontAlgn="auto">
                <a:spcBef>
                  <a:spcPts val="0"/>
                </a:spcBef>
                <a:spcAft>
                  <a:spcPts val="0"/>
                </a:spcAft>
              </a:pPr>
              <a:r>
                <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rPr>
                <a:t>8</a:t>
              </a: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 Encouragement to think critically  </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8" name="TextBox 7"/>
            <p:cNvSpPr txBox="1"/>
            <p:nvPr/>
          </p:nvSpPr>
          <p:spPr>
            <a:xfrm>
              <a:off x="457200" y="2875642"/>
              <a:ext cx="7239000" cy="934358"/>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Pairs =&gt; groups =&gt; class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Create a “safe” environment to talk</a:t>
              </a:r>
            </a:p>
          </p:txBody>
        </p:sp>
      </p:grpSp>
      <p:grpSp>
        <p:nvGrpSpPr>
          <p:cNvPr id="14" name="Group 15"/>
          <p:cNvGrpSpPr/>
          <p:nvPr/>
        </p:nvGrpSpPr>
        <p:grpSpPr>
          <a:xfrm>
            <a:off x="457200" y="4114800"/>
            <a:ext cx="8077200" cy="1812571"/>
            <a:chOff x="457200" y="4114800"/>
            <a:chExt cx="8077200" cy="1812571"/>
          </a:xfrm>
        </p:grpSpPr>
        <p:sp>
          <p:nvSpPr>
            <p:cNvPr id="9" name="TextBox 8"/>
            <p:cNvSpPr txBox="1"/>
            <p:nvPr/>
          </p:nvSpPr>
          <p:spPr>
            <a:xfrm>
              <a:off x="457200" y="4114800"/>
              <a:ext cx="8077200" cy="584775"/>
            </a:xfrm>
            <a:prstGeom prst="rect">
              <a:avLst/>
            </a:prstGeom>
            <a:noFill/>
          </p:spPr>
          <p:txBody>
            <a:bodyPr wrap="square" rtlCol="0">
              <a:spAutoFit/>
            </a:bodyPr>
            <a:lstStyle/>
            <a:p>
              <a:pPr fontAlgn="auto">
                <a:spcBef>
                  <a:spcPts val="0"/>
                </a:spcBef>
                <a:spcAft>
                  <a:spcPts val="0"/>
                </a:spcAft>
              </a:pPr>
              <a:r>
                <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rPr>
                <a:t>9</a:t>
              </a:r>
              <a:r>
                <a:rPr lang="en-US" sz="3200" b="1" dirty="0" smtClean="0">
                  <a:solidFill>
                    <a:srgbClr val="F79646">
                      <a:lumMod val="40000"/>
                      <a:lumOff val="60000"/>
                    </a:srgbClr>
                  </a:solidFill>
                  <a:effectLst>
                    <a:outerShdw blurRad="38100" dist="38100" dir="2700000" algn="tl">
                      <a:srgbClr val="000000">
                        <a:alpha val="43137"/>
                      </a:srgbClr>
                    </a:outerShdw>
                  </a:effectLst>
                  <a:latin typeface="Calibri"/>
                  <a:cs typeface="+mn-cs"/>
                </a:rPr>
                <a:t>. Opportunities to learn with others </a:t>
              </a:r>
              <a:endParaRPr lang="en-US" sz="3200" b="1" dirty="0">
                <a:solidFill>
                  <a:srgbClr val="F79646">
                    <a:lumMod val="40000"/>
                    <a:lumOff val="60000"/>
                  </a:srgbClr>
                </a:solidFill>
                <a:effectLst>
                  <a:outerShdw blurRad="38100" dist="38100" dir="2700000" algn="tl">
                    <a:srgbClr val="000000">
                      <a:alpha val="43137"/>
                    </a:srgbClr>
                  </a:outerShdw>
                </a:effectLst>
                <a:latin typeface="Calibri"/>
                <a:cs typeface="+mn-cs"/>
              </a:endParaRPr>
            </a:p>
          </p:txBody>
        </p:sp>
        <p:sp>
          <p:nvSpPr>
            <p:cNvPr id="10" name="TextBox 9"/>
            <p:cNvSpPr txBox="1"/>
            <p:nvPr/>
          </p:nvSpPr>
          <p:spPr>
            <a:xfrm>
              <a:off x="457200" y="4572000"/>
              <a:ext cx="6781800" cy="1355371"/>
            </a:xfrm>
            <a:prstGeom prst="rect">
              <a:avLst/>
            </a:prstGeom>
            <a:noFill/>
          </p:spPr>
          <p:txBody>
            <a:bodyPr wrap="square" rtlCol="0">
              <a:spAutoFit/>
            </a:bodyPr>
            <a:lstStyle/>
            <a:p>
              <a:pPr marL="457200" indent="-457200" fontAlgn="auto">
                <a:lnSpc>
                  <a:spcPct val="114000"/>
                </a:lnSpc>
                <a:spcBef>
                  <a:spcPts val="0"/>
                </a:spcBef>
                <a:spcAft>
                  <a:spcPts val="0"/>
                </a:spcAft>
              </a:pPr>
              <a:r>
                <a:rPr lang="en-US" sz="2400" dirty="0" smtClean="0">
                  <a:solidFill>
                    <a:prstClr val="white"/>
                  </a:solidFill>
                  <a:latin typeface="Calibri"/>
                  <a:cs typeface="+mn-cs"/>
                </a:rPr>
                <a:t>Student experience survey: </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“I frequently study with other classmates”</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“I never study with other students”</a:t>
              </a:r>
            </a:p>
          </p:txBody>
        </p:sp>
      </p:grpSp>
      <p:sp>
        <p:nvSpPr>
          <p:cNvPr id="11" name="TextBox 10"/>
          <p:cNvSpPr txBox="1"/>
          <p:nvPr/>
        </p:nvSpPr>
        <p:spPr>
          <a:xfrm>
            <a:off x="6553200" y="4592054"/>
            <a:ext cx="2438400" cy="489365"/>
          </a:xfrm>
          <a:prstGeom prst="rect">
            <a:avLst/>
          </a:prstGeom>
          <a:noFill/>
        </p:spPr>
        <p:txBody>
          <a:bodyPr wrap="square" rtlCol="0">
            <a:spAutoFit/>
          </a:bodyPr>
          <a:lstStyle/>
          <a:p>
            <a:pPr marL="457200" indent="-457200" algn="ctr" fontAlgn="auto">
              <a:lnSpc>
                <a:spcPct val="114000"/>
              </a:lnSpc>
              <a:spcBef>
                <a:spcPts val="0"/>
              </a:spcBef>
              <a:spcAft>
                <a:spcPts val="0"/>
              </a:spcAft>
            </a:pPr>
            <a:r>
              <a:rPr lang="en-US" sz="2400" dirty="0" err="1" smtClean="0">
                <a:solidFill>
                  <a:prstClr val="white"/>
                </a:solidFill>
                <a:latin typeface="Calibri"/>
                <a:cs typeface="+mn-cs"/>
              </a:rPr>
              <a:t>Melb</a:t>
            </a:r>
            <a:r>
              <a:rPr lang="en-US" sz="2400" dirty="0" smtClean="0">
                <a:solidFill>
                  <a:prstClr val="white"/>
                </a:solidFill>
                <a:latin typeface="Calibri"/>
                <a:cs typeface="+mn-cs"/>
              </a:rPr>
              <a:t>   vs. Overall</a:t>
            </a:r>
          </a:p>
        </p:txBody>
      </p:sp>
      <p:sp>
        <p:nvSpPr>
          <p:cNvPr id="12" name="TextBox 11"/>
          <p:cNvSpPr txBox="1"/>
          <p:nvPr/>
        </p:nvSpPr>
        <p:spPr>
          <a:xfrm>
            <a:off x="6553200" y="5029200"/>
            <a:ext cx="2438400" cy="489365"/>
          </a:xfrm>
          <a:prstGeom prst="rect">
            <a:avLst/>
          </a:prstGeom>
          <a:noFill/>
        </p:spPr>
        <p:txBody>
          <a:bodyPr wrap="square" rtlCol="0">
            <a:spAutoFit/>
          </a:bodyPr>
          <a:lstStyle/>
          <a:p>
            <a:pPr marL="457200" indent="-457200" algn="ctr" fontAlgn="auto">
              <a:lnSpc>
                <a:spcPct val="114000"/>
              </a:lnSpc>
              <a:spcBef>
                <a:spcPts val="0"/>
              </a:spcBef>
              <a:spcAft>
                <a:spcPts val="0"/>
              </a:spcAft>
            </a:pPr>
            <a:r>
              <a:rPr lang="en-US" sz="2400" dirty="0" smtClean="0">
                <a:solidFill>
                  <a:prstClr val="white"/>
                </a:solidFill>
                <a:latin typeface="Calibri"/>
                <a:cs typeface="+mn-cs"/>
              </a:rPr>
              <a:t>12%          18%</a:t>
            </a:r>
          </a:p>
        </p:txBody>
      </p:sp>
      <p:sp>
        <p:nvSpPr>
          <p:cNvPr id="13" name="TextBox 12"/>
          <p:cNvSpPr txBox="1"/>
          <p:nvPr/>
        </p:nvSpPr>
        <p:spPr>
          <a:xfrm>
            <a:off x="6553200" y="5410200"/>
            <a:ext cx="2438400" cy="513346"/>
          </a:xfrm>
          <a:prstGeom prst="rect">
            <a:avLst/>
          </a:prstGeom>
          <a:noFill/>
        </p:spPr>
        <p:txBody>
          <a:bodyPr wrap="square" rtlCol="0">
            <a:spAutoFit/>
          </a:bodyPr>
          <a:lstStyle/>
          <a:p>
            <a:pPr marL="457200" indent="-457200" algn="ctr" fontAlgn="auto">
              <a:lnSpc>
                <a:spcPct val="114000"/>
              </a:lnSpc>
              <a:spcBef>
                <a:spcPts val="0"/>
              </a:spcBef>
              <a:spcAft>
                <a:spcPts val="0"/>
              </a:spcAft>
            </a:pPr>
            <a:r>
              <a:rPr lang="en-US" sz="2400" dirty="0" smtClean="0">
                <a:solidFill>
                  <a:prstClr val="white"/>
                </a:solidFill>
                <a:latin typeface="Calibri"/>
                <a:cs typeface="+mn-cs"/>
              </a:rPr>
              <a:t>34%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grpSp>
        <p:nvGrpSpPr>
          <p:cNvPr id="2" name="Group 12"/>
          <p:cNvGrpSpPr/>
          <p:nvPr/>
        </p:nvGrpSpPr>
        <p:grpSpPr>
          <a:xfrm>
            <a:off x="457200" y="381000"/>
            <a:ext cx="7239000" cy="2233584"/>
            <a:chOff x="457200" y="381000"/>
            <a:chExt cx="7239000" cy="2233584"/>
          </a:xfrm>
        </p:grpSpPr>
        <p:sp>
          <p:nvSpPr>
            <p:cNvPr id="4" name="TextBox 3"/>
            <p:cNvSpPr txBox="1"/>
            <p:nvPr/>
          </p:nvSpPr>
          <p:spPr>
            <a:xfrm>
              <a:off x="457200" y="381000"/>
              <a:ext cx="5410200" cy="584775"/>
            </a:xfrm>
            <a:prstGeom prst="rect">
              <a:avLst/>
            </a:prstGeom>
            <a:noFill/>
          </p:spPr>
          <p:txBody>
            <a:bodyPr wrap="square" rtlCol="0">
              <a:spAutoFit/>
            </a:bodyPr>
            <a:lstStyle/>
            <a:p>
              <a:pPr fontAlgn="auto">
                <a:spcBef>
                  <a:spcPts val="0"/>
                </a:spcBef>
                <a:spcAft>
                  <a:spcPts val="0"/>
                </a:spcAft>
              </a:pPr>
              <a:r>
                <a:rPr lang="en-US" sz="3200" b="1" dirty="0" smtClean="0">
                  <a:solidFill>
                    <a:srgbClr val="F79646">
                      <a:lumMod val="40000"/>
                      <a:lumOff val="60000"/>
                    </a:srgbClr>
                  </a:solidFill>
                  <a:latin typeface="Calibri"/>
                  <a:cs typeface="+mn-cs"/>
                </a:rPr>
                <a:t>10. Advice on how to study</a:t>
              </a:r>
              <a:endParaRPr lang="en-US" sz="3200" b="1" dirty="0">
                <a:solidFill>
                  <a:srgbClr val="F79646">
                    <a:lumMod val="40000"/>
                    <a:lumOff val="60000"/>
                  </a:srgbClr>
                </a:solidFill>
                <a:latin typeface="Calibri"/>
                <a:cs typeface="+mn-cs"/>
              </a:endParaRPr>
            </a:p>
          </p:txBody>
        </p:sp>
        <p:sp>
          <p:nvSpPr>
            <p:cNvPr id="5" name="TextBox 4"/>
            <p:cNvSpPr txBox="1"/>
            <p:nvPr/>
          </p:nvSpPr>
          <p:spPr>
            <a:xfrm>
              <a:off x="457200" y="838200"/>
              <a:ext cx="7239000" cy="1776384"/>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“HOW” not “WHAT” to study</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Rote learning, group discussion, free writing</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Apply general concepts  &gt; reciting specific detail</a:t>
              </a:r>
            </a:p>
            <a:p>
              <a:pPr marL="457200" indent="-457200" fontAlgn="auto">
                <a:lnSpc>
                  <a:spcPct val="114000"/>
                </a:lnSpc>
                <a:spcBef>
                  <a:spcPts val="0"/>
                </a:spcBef>
                <a:spcAft>
                  <a:spcPts val="0"/>
                </a:spcAft>
                <a:buFont typeface="Arial" pitchFamily="34" charset="0"/>
                <a:buChar char="•"/>
              </a:pPr>
              <a:r>
                <a:rPr lang="en-US" sz="2400" dirty="0" err="1" smtClean="0">
                  <a:solidFill>
                    <a:prstClr val="white"/>
                  </a:solidFill>
                  <a:latin typeface="Calibri"/>
                  <a:cs typeface="+mn-cs"/>
                </a:rPr>
                <a:t>Melb</a:t>
              </a:r>
              <a:r>
                <a:rPr lang="en-US" sz="2400" dirty="0" smtClean="0">
                  <a:solidFill>
                    <a:prstClr val="white"/>
                  </a:solidFill>
                  <a:latin typeface="Calibri"/>
                  <a:cs typeface="+mn-cs"/>
                </a:rPr>
                <a:t> </a:t>
              </a:r>
              <a:r>
                <a:rPr lang="en-US" sz="2400" dirty="0" err="1" smtClean="0">
                  <a:solidFill>
                    <a:prstClr val="white"/>
                  </a:solidFill>
                  <a:latin typeface="Calibri"/>
                  <a:cs typeface="+mn-cs"/>
                </a:rPr>
                <a:t>Uni</a:t>
              </a:r>
              <a:r>
                <a:rPr lang="en-US" sz="2400" dirty="0" smtClean="0">
                  <a:solidFill>
                    <a:prstClr val="white"/>
                  </a:solidFill>
                  <a:latin typeface="Calibri"/>
                  <a:cs typeface="+mn-cs"/>
                </a:rPr>
                <a:t> Online resources</a:t>
              </a:r>
            </a:p>
          </p:txBody>
        </p:sp>
      </p:grpSp>
      <p:sp>
        <p:nvSpPr>
          <p:cNvPr id="6" name="TextBox 5"/>
          <p:cNvSpPr txBox="1"/>
          <p:nvPr/>
        </p:nvSpPr>
        <p:spPr>
          <a:xfrm>
            <a:off x="7162800" y="6019800"/>
            <a:ext cx="1828800" cy="584775"/>
          </a:xfrm>
          <a:prstGeom prst="rect">
            <a:avLst/>
          </a:prstGeom>
          <a:noFill/>
        </p:spPr>
        <p:txBody>
          <a:bodyPr wrap="square" rtlCol="0">
            <a:spAutoFit/>
          </a:bodyPr>
          <a:lstStyle/>
          <a:p>
            <a:pPr algn="r" fontAlgn="auto">
              <a:spcBef>
                <a:spcPts val="0"/>
              </a:spcBef>
              <a:spcAft>
                <a:spcPts val="0"/>
              </a:spcAft>
            </a:pPr>
            <a:r>
              <a:rPr lang="en-US" sz="2000" b="1" dirty="0" smtClean="0">
                <a:solidFill>
                  <a:schemeClr val="accent6">
                    <a:lumMod val="60000"/>
                    <a:lumOff val="40000"/>
                  </a:schemeClr>
                </a:solidFill>
                <a:latin typeface="Calibri"/>
                <a:cs typeface="+mn-cs"/>
              </a:rPr>
              <a:t>CSHE, 2014</a:t>
            </a:r>
            <a:r>
              <a:rPr lang="en-US" sz="3200" b="1" dirty="0" smtClean="0">
                <a:solidFill>
                  <a:schemeClr val="accent6">
                    <a:lumMod val="60000"/>
                    <a:lumOff val="40000"/>
                  </a:schemeClr>
                </a:solidFill>
                <a:latin typeface="Calibri"/>
                <a:cs typeface="+mn-cs"/>
              </a:rPr>
              <a:t> </a:t>
            </a:r>
            <a:endParaRPr lang="en-US" sz="3200" b="1" dirty="0">
              <a:solidFill>
                <a:schemeClr val="accent6">
                  <a:lumMod val="60000"/>
                  <a:lumOff val="40000"/>
                </a:schemeClr>
              </a:solidFill>
              <a:latin typeface="Calibri"/>
              <a:cs typeface="+mn-cs"/>
            </a:endParaRPr>
          </a:p>
        </p:txBody>
      </p:sp>
      <p:grpSp>
        <p:nvGrpSpPr>
          <p:cNvPr id="3" name="Group 13"/>
          <p:cNvGrpSpPr/>
          <p:nvPr/>
        </p:nvGrpSpPr>
        <p:grpSpPr>
          <a:xfrm>
            <a:off x="381000" y="3163669"/>
            <a:ext cx="7391400" cy="2919927"/>
            <a:chOff x="381000" y="3163669"/>
            <a:chExt cx="7391400" cy="2919927"/>
          </a:xfrm>
        </p:grpSpPr>
        <p:sp>
          <p:nvSpPr>
            <p:cNvPr id="11" name="TextBox 10"/>
            <p:cNvSpPr txBox="1"/>
            <p:nvPr/>
          </p:nvSpPr>
          <p:spPr>
            <a:xfrm>
              <a:off x="381000" y="3163669"/>
              <a:ext cx="5410200" cy="646331"/>
            </a:xfrm>
            <a:prstGeom prst="rect">
              <a:avLst/>
            </a:prstGeom>
            <a:noFill/>
          </p:spPr>
          <p:txBody>
            <a:bodyPr wrap="square" rtlCol="0">
              <a:spAutoFit/>
            </a:bodyPr>
            <a:lstStyle/>
            <a:p>
              <a:pPr fontAlgn="auto">
                <a:spcBef>
                  <a:spcPts val="0"/>
                </a:spcBef>
                <a:spcAft>
                  <a:spcPts val="0"/>
                </a:spcAft>
              </a:pPr>
              <a:r>
                <a:rPr lang="en-US" sz="3600" b="1" dirty="0" smtClean="0">
                  <a:solidFill>
                    <a:srgbClr val="FCD5B5"/>
                  </a:solidFill>
                  <a:effectLst>
                    <a:outerShdw blurRad="38100" dist="38100" dir="2700000" algn="tl">
                      <a:srgbClr val="000000">
                        <a:alpha val="43137"/>
                      </a:srgbClr>
                    </a:outerShdw>
                  </a:effectLst>
                  <a:latin typeface="Calibri"/>
                  <a:cs typeface="+mn-cs"/>
                </a:rPr>
                <a:t>If you need help:</a:t>
              </a:r>
              <a:endParaRPr lang="en-US" sz="3600" b="1" dirty="0">
                <a:solidFill>
                  <a:srgbClr val="FCD5B5"/>
                </a:solidFill>
                <a:effectLst>
                  <a:outerShdw blurRad="38100" dist="38100" dir="2700000" algn="tl">
                    <a:srgbClr val="000000">
                      <a:alpha val="43137"/>
                    </a:srgbClr>
                  </a:outerShdw>
                </a:effectLst>
                <a:latin typeface="Calibri"/>
                <a:cs typeface="+mn-cs"/>
              </a:endParaRPr>
            </a:p>
          </p:txBody>
        </p:sp>
        <p:sp>
          <p:nvSpPr>
            <p:cNvPr id="12" name="TextBox 11"/>
            <p:cNvSpPr txBox="1"/>
            <p:nvPr/>
          </p:nvSpPr>
          <p:spPr>
            <a:xfrm>
              <a:off x="533400" y="3886200"/>
              <a:ext cx="7239000" cy="2197396"/>
            </a:xfrm>
            <a:prstGeom prst="rect">
              <a:avLst/>
            </a:prstGeom>
            <a:noFill/>
          </p:spPr>
          <p:txBody>
            <a:bodyPr wrap="square" rtlCol="0">
              <a:spAutoFit/>
            </a:bodyPr>
            <a:lstStyle/>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Other tutors in your course</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Head tutor</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Principal tutor</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Convenor</a:t>
              </a:r>
            </a:p>
            <a:p>
              <a:pPr marL="457200" indent="-457200" fontAlgn="auto">
                <a:lnSpc>
                  <a:spcPct val="114000"/>
                </a:lnSpc>
                <a:spcBef>
                  <a:spcPts val="0"/>
                </a:spcBef>
                <a:spcAft>
                  <a:spcPts val="0"/>
                </a:spcAft>
                <a:buFont typeface="Arial" pitchFamily="34" charset="0"/>
                <a:buChar char="•"/>
              </a:pPr>
              <a:r>
                <a:rPr lang="en-US" sz="2400" dirty="0" smtClean="0">
                  <a:solidFill>
                    <a:prstClr val="white"/>
                  </a:solidFill>
                  <a:latin typeface="Calibri"/>
                  <a:cs typeface="+mn-cs"/>
                </a:rPr>
                <a:t>Administration (12</a:t>
              </a:r>
              <a:r>
                <a:rPr lang="en-US" sz="2400" baseline="30000" dirty="0" smtClean="0">
                  <a:solidFill>
                    <a:prstClr val="white"/>
                  </a:solidFill>
                  <a:latin typeface="Calibri"/>
                  <a:cs typeface="+mn-cs"/>
                </a:rPr>
                <a:t>th</a:t>
              </a:r>
              <a:r>
                <a:rPr lang="en-US" sz="2400" dirty="0" smtClean="0">
                  <a:solidFill>
                    <a:prstClr val="white"/>
                  </a:solidFill>
                  <a:latin typeface="Calibri"/>
                  <a:cs typeface="+mn-cs"/>
                </a:rPr>
                <a:t> Floor)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1273324"/>
          </a:xfrm>
        </p:spPr>
        <p:txBody>
          <a:bodyPr/>
          <a:lstStyle/>
          <a:p>
            <a:pPr algn="ctr" eaLnBrk="1" hangingPunct="1">
              <a:defRPr/>
            </a:pPr>
            <a:r>
              <a:rPr lang="en-AU" sz="4000" dirty="0" smtClean="0">
                <a:solidFill>
                  <a:schemeClr val="accent2">
                    <a:lumMod val="75000"/>
                  </a:schemeClr>
                </a:solidFill>
              </a:rPr>
              <a:t>Sessional Teaching Staff Orientation Program</a:t>
            </a:r>
          </a:p>
        </p:txBody>
      </p:sp>
      <p:sp>
        <p:nvSpPr>
          <p:cNvPr id="4" name="Content Placeholder 3"/>
          <p:cNvSpPr>
            <a:spLocks noGrp="1"/>
          </p:cNvSpPr>
          <p:nvPr>
            <p:ph idx="1"/>
          </p:nvPr>
        </p:nvSpPr>
        <p:spPr>
          <a:xfrm>
            <a:off x="107504" y="1916112"/>
            <a:ext cx="8928992" cy="4941888"/>
          </a:xfrm>
        </p:spPr>
        <p:txBody>
          <a:bodyPr>
            <a:normAutofit fontScale="92500" lnSpcReduction="10000"/>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The University runs an interactive online induction for </a:t>
            </a:r>
            <a:r>
              <a:rPr lang="en-AU" sz="2800" dirty="0">
                <a:solidFill>
                  <a:schemeClr val="accent3">
                    <a:lumMod val="50000"/>
                  </a:schemeClr>
                </a:solidFill>
                <a:latin typeface="+mj-lt"/>
              </a:rPr>
              <a:t>sessional teachers: http://cshe.unimelb.edu.au/prof_dev/sessional_teachers/oist.html</a:t>
            </a:r>
            <a:endParaRPr lang="en-AU" sz="2800" dirty="0" smtClean="0">
              <a:solidFill>
                <a:schemeClr val="accent3">
                  <a:lumMod val="50000"/>
                </a:schemeClr>
              </a:solidFill>
              <a:latin typeface="+mj-lt"/>
            </a:endParaRPr>
          </a:p>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The course explores educational theory including </a:t>
            </a:r>
            <a:r>
              <a:rPr lang="en-AU" sz="2800" dirty="0">
                <a:solidFill>
                  <a:schemeClr val="accent3">
                    <a:lumMod val="50000"/>
                  </a:schemeClr>
                </a:solidFill>
                <a:latin typeface="+mj-lt"/>
              </a:rPr>
              <a:t>principles of small group teaching, strategies for student engagement, feedback, encouraging active learning and self-evaluation techniques, and includes a final task of critiquing a filmed tutorial. </a:t>
            </a:r>
            <a:endParaRPr lang="en-AU" sz="2800" dirty="0" smtClean="0">
              <a:solidFill>
                <a:schemeClr val="accent3">
                  <a:lumMod val="50000"/>
                </a:schemeClr>
              </a:solidFill>
              <a:latin typeface="+mj-lt"/>
            </a:endParaRPr>
          </a:p>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All </a:t>
            </a:r>
            <a:r>
              <a:rPr lang="en-AU" sz="2800" dirty="0">
                <a:solidFill>
                  <a:schemeClr val="accent3">
                    <a:lumMod val="50000"/>
                  </a:schemeClr>
                </a:solidFill>
                <a:latin typeface="+mj-lt"/>
              </a:rPr>
              <a:t>sessional teachers at the University are welcome to participate and all who finish the course will receive a certificate of completion.</a:t>
            </a:r>
            <a:endParaRPr lang="en-AU" sz="2800" dirty="0" smtClean="0">
              <a:solidFill>
                <a:schemeClr val="accent3">
                  <a:lumMod val="50000"/>
                </a:schemeClr>
              </a:solidFill>
              <a:latin typeface="+mj-lt"/>
            </a:endParaRPr>
          </a:p>
        </p:txBody>
      </p:sp>
    </p:spTree>
    <p:extLst>
      <p:ext uri="{BB962C8B-B14F-4D97-AF65-F5344CB8AC3E}">
        <p14:creationId xmlns:p14="http://schemas.microsoft.com/office/powerpoint/2010/main" val="2349359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71678"/>
            <a:ext cx="7851648" cy="2928958"/>
          </a:xfrm>
        </p:spPr>
        <p:txBody>
          <a:bodyPr>
            <a:normAutofit/>
          </a:bodyPr>
          <a:lstStyle/>
          <a:p>
            <a:pPr algn="ctr" eaLnBrk="1" fontAlgn="auto" hangingPunct="1">
              <a:spcAft>
                <a:spcPts val="0"/>
              </a:spcAft>
              <a:defRPr/>
            </a:pPr>
            <a:r>
              <a:rPr lang="en-AU" dirty="0" smtClean="0">
                <a:solidFill>
                  <a:schemeClr val="accent3">
                    <a:lumMod val="50000"/>
                  </a:schemeClr>
                </a:solidFill>
              </a:rPr>
              <a:t>Applying Principles of Effective Teaching to Tutoring Issues</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Tutoring Scenarios</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There are 8 scenarios to discuss in your groups. Group A, Scenarios 1 &amp; 2; Group B, Scenarios 3 &amp; 4, and so on.</a:t>
            </a:r>
          </a:p>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Be as creative as you can about ways in which the situations could be managed, and what you could do to improve things.</a:t>
            </a:r>
          </a:p>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Appoint a different scribe who will present a group summary.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1</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You </a:t>
            </a:r>
            <a:r>
              <a:rPr lang="en-AU" sz="2800" dirty="0">
                <a:solidFill>
                  <a:schemeClr val="accent3">
                    <a:lumMod val="50000"/>
                  </a:schemeClr>
                </a:solidFill>
                <a:latin typeface="+mj-lt"/>
              </a:rPr>
              <a:t>have returned assignments at the end of a lab class. All students have been told in advance that they should wait two days before making contact to discuss their mark to give them time to absorb and reflect on the comments. However, one student insists on talking to you immediately after class. How will you deal with this?</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2</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A </a:t>
            </a:r>
            <a:r>
              <a:rPr lang="en-AU" sz="2800" dirty="0">
                <a:solidFill>
                  <a:schemeClr val="accent3">
                    <a:lumMod val="50000"/>
                  </a:schemeClr>
                </a:solidFill>
                <a:latin typeface="+mj-lt"/>
              </a:rPr>
              <a:t>student from your lab class attended an alternative class on a lab transfer in the previous week. They publicly declare that the details about the assignment given out by the tutor in the other lab class to their students is contradictory to the information you have told your class.  What will you do to maintain the confidence of your students?</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3</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You </a:t>
            </a:r>
            <a:r>
              <a:rPr lang="en-AU" sz="2800" dirty="0">
                <a:solidFill>
                  <a:schemeClr val="accent3">
                    <a:lumMod val="50000"/>
                  </a:schemeClr>
                </a:solidFill>
                <a:latin typeface="+mj-lt"/>
              </a:rPr>
              <a:t>are the tutor of a third year class and seem to have a very quiet group. When you ask questions to the group no one responds, the room is filled with silence and running classes is becoming a struggle. How will you overcome this challenge? What changes could you make to the structure of the lab class? What changes might you make to how you go about running your lab classes more generally?</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4</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You </a:t>
            </a:r>
            <a:r>
              <a:rPr lang="en-AU" sz="2800" dirty="0">
                <a:solidFill>
                  <a:schemeClr val="accent3">
                    <a:lumMod val="50000"/>
                  </a:schemeClr>
                </a:solidFill>
                <a:latin typeface="+mj-lt"/>
              </a:rPr>
              <a:t>have organised group work for one of your lab classes which is worth 10% of the final mark in this subject. While you are describing the task, two students announce that group work is a waste of time. They do not want to provide help to the other students in the group who have not completed any of the background reading. What is the best way to reassure these two students?</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5</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You </a:t>
            </a:r>
            <a:r>
              <a:rPr lang="en-AU" sz="2800" dirty="0">
                <a:solidFill>
                  <a:schemeClr val="accent3">
                    <a:lumMod val="50000"/>
                  </a:schemeClr>
                </a:solidFill>
                <a:latin typeface="+mj-lt"/>
              </a:rPr>
              <a:t>are a tutor of a first year class who generally participate well. There are two students in your class who are dominating the room. They regularly challenge your authority and are highly critical of most of the content areas that are taught, arguing that they are a waste of time and not what psychology is really about. Most other students are quiet and when they do speak they are often shut down. How do you deal with the situation?</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468313" y="476250"/>
            <a:ext cx="8229600" cy="714375"/>
          </a:xfrm>
        </p:spPr>
        <p:txBody>
          <a:bodyPr/>
          <a:lstStyle/>
          <a:p>
            <a:pPr algn="ctr" eaLnBrk="1" hangingPunct="1">
              <a:defRPr/>
            </a:pPr>
            <a:r>
              <a:rPr lang="en-AU" sz="4000" dirty="0" smtClean="0">
                <a:solidFill>
                  <a:schemeClr val="accent2">
                    <a:lumMod val="75000"/>
                  </a:schemeClr>
                </a:solidFill>
              </a:rPr>
              <a:t>Agenda</a:t>
            </a:r>
          </a:p>
        </p:txBody>
      </p:sp>
      <p:sp>
        <p:nvSpPr>
          <p:cNvPr id="4" name="Content Placeholder 3"/>
          <p:cNvSpPr>
            <a:spLocks noGrp="1"/>
          </p:cNvSpPr>
          <p:nvPr>
            <p:ph idx="1"/>
          </p:nvPr>
        </p:nvSpPr>
        <p:spPr>
          <a:xfrm>
            <a:off x="251520" y="1268760"/>
            <a:ext cx="8642350" cy="5472608"/>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11.15am – 11.45am: Group discussion of scenarios – feedback to whole group. Informal mentoring relationships for new tutors established.</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11.45am – 12.40pm: Administrative Practices – </a:t>
            </a:r>
            <a:r>
              <a:rPr lang="en-AU" sz="2800" smtClean="0">
                <a:solidFill>
                  <a:schemeClr val="accent3">
                    <a:lumMod val="50000"/>
                  </a:schemeClr>
                </a:solidFill>
                <a:latin typeface="+mj-lt"/>
              </a:rPr>
              <a:t>OHS Responsibilities</a:t>
            </a:r>
            <a:r>
              <a:rPr lang="en-AU" sz="2800" dirty="0" smtClean="0">
                <a:solidFill>
                  <a:schemeClr val="accent3">
                    <a:lumMod val="50000"/>
                  </a:schemeClr>
                </a:solidFill>
                <a:latin typeface="+mj-lt"/>
              </a:rPr>
              <a:t>, Tutor Contracts &amp; Timecard Entry, HR20 &amp; Tax Exemption Forms; </a:t>
            </a:r>
            <a:r>
              <a:rPr lang="en-AU" sz="2800" dirty="0" smtClean="0">
                <a:solidFill>
                  <a:schemeClr val="accent3">
                    <a:lumMod val="50000"/>
                  </a:schemeClr>
                </a:solidFill>
                <a:latin typeface="Calibri"/>
              </a:rPr>
              <a:t>Attendance</a:t>
            </a:r>
            <a:r>
              <a:rPr lang="en-AU" sz="2800" dirty="0" smtClean="0">
                <a:solidFill>
                  <a:srgbClr val="A8CDD7">
                    <a:lumMod val="50000"/>
                  </a:srgbClr>
                </a:solidFill>
                <a:latin typeface="Calibri"/>
              </a:rPr>
              <a:t>; </a:t>
            </a:r>
            <a:r>
              <a:rPr lang="en-AU" sz="2800" dirty="0" smtClean="0">
                <a:solidFill>
                  <a:schemeClr val="accent3">
                    <a:lumMod val="50000"/>
                  </a:schemeClr>
                </a:solidFill>
                <a:latin typeface="+mj-lt"/>
              </a:rPr>
              <a:t>Temporary Lab Transfers; ISIS registration process.</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12.40pm – 1.00pm; Online Submission and Marking – </a:t>
            </a:r>
            <a:r>
              <a:rPr lang="en-AU" sz="2800" dirty="0" err="1" smtClean="0">
                <a:solidFill>
                  <a:schemeClr val="accent3">
                    <a:lumMod val="50000"/>
                  </a:schemeClr>
                </a:solidFill>
                <a:latin typeface="+mj-lt"/>
              </a:rPr>
              <a:t>Turnitin</a:t>
            </a:r>
            <a:r>
              <a:rPr lang="en-AU" sz="2800" dirty="0" smtClean="0">
                <a:solidFill>
                  <a:schemeClr val="accent3">
                    <a:lumMod val="50000"/>
                  </a:schemeClr>
                </a:solidFill>
                <a:latin typeface="+mj-lt"/>
              </a:rPr>
              <a:t> – Geoff Saw. </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1.00pm – 1.45pm: Lunch Break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6</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You </a:t>
            </a:r>
            <a:r>
              <a:rPr lang="en-AU" sz="2800" dirty="0">
                <a:solidFill>
                  <a:schemeClr val="accent3">
                    <a:lumMod val="50000"/>
                  </a:schemeClr>
                </a:solidFill>
                <a:latin typeface="+mj-lt"/>
              </a:rPr>
              <a:t>are the tutor of a second year class and the tutorials have been running well. This week you are provided with material from the lecturer that doesn’t appear to be enough. The class looks like it will run closer to one hour instead of two. What do you do to ensure the class will run for the full time period?</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7</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dirty="0" smtClean="0">
                <a:solidFill>
                  <a:schemeClr val="accent3">
                    <a:lumMod val="50000"/>
                  </a:schemeClr>
                </a:solidFill>
                <a:latin typeface="+mj-lt"/>
              </a:rPr>
              <a:t>In </a:t>
            </a:r>
            <a:r>
              <a:rPr lang="en-AU" sz="2800" dirty="0">
                <a:solidFill>
                  <a:schemeClr val="accent3">
                    <a:lumMod val="50000"/>
                  </a:schemeClr>
                </a:solidFill>
                <a:latin typeface="+mj-lt"/>
              </a:rPr>
              <a:t>the lab class about statistical analysis for the assignment you think that, by and large, students have understood the material. However, based on overheard conversations between students, you suspect that the students still have no idea how to apply what they have learnt to the analysis involved in their assignment. What would be the best way forward?</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Scenario 8</a:t>
            </a:r>
          </a:p>
        </p:txBody>
      </p:sp>
      <p:sp>
        <p:nvSpPr>
          <p:cNvPr id="4" name="Content Placeholder 3"/>
          <p:cNvSpPr>
            <a:spLocks noGrp="1"/>
          </p:cNvSpPr>
          <p:nvPr>
            <p:ph idx="1"/>
          </p:nvPr>
        </p:nvSpPr>
        <p:spPr>
          <a:xfrm>
            <a:off x="428625" y="1916113"/>
            <a:ext cx="8286750" cy="4608512"/>
          </a:xfrm>
        </p:spPr>
        <p:txBody>
          <a:bodyPr>
            <a:normAutofit/>
          </a:bodyPr>
          <a:lstStyle/>
          <a:p>
            <a:pPr marL="534988" indent="-534988" defTabSz="255588" eaLnBrk="1" fontAlgn="auto" hangingPunct="1">
              <a:spcBef>
                <a:spcPts val="1200"/>
              </a:spcBef>
              <a:spcAft>
                <a:spcPts val="0"/>
              </a:spcAft>
              <a:buClr>
                <a:schemeClr val="accent2">
                  <a:lumMod val="75000"/>
                </a:schemeClr>
              </a:buClr>
              <a:defRPr/>
            </a:pPr>
            <a:r>
              <a:rPr lang="en-AU" sz="2800" smtClean="0">
                <a:solidFill>
                  <a:schemeClr val="accent3">
                    <a:lumMod val="50000"/>
                  </a:schemeClr>
                </a:solidFill>
                <a:latin typeface="+mj-lt"/>
              </a:rPr>
              <a:t>You </a:t>
            </a:r>
            <a:r>
              <a:rPr lang="en-AU" sz="2800" dirty="0">
                <a:solidFill>
                  <a:schemeClr val="accent3">
                    <a:lumMod val="50000"/>
                  </a:schemeClr>
                </a:solidFill>
                <a:latin typeface="+mj-lt"/>
              </a:rPr>
              <a:t>have a student who frequently asks questions during the tutorials. Often it is to clarify something they have misunderstood, or asking you to repeat material. They also ask you to clarify material covered in the lectures. You can see that the other students are beginning to tune out, or feel frustrated. How do you handle the situation? </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16832"/>
            <a:ext cx="7851648" cy="3672408"/>
          </a:xfrm>
        </p:spPr>
        <p:txBody>
          <a:bodyPr anchor="t">
            <a:normAutofit/>
          </a:bodyPr>
          <a:lstStyle/>
          <a:p>
            <a:pPr algn="ctr" eaLnBrk="1" fontAlgn="auto" hangingPunct="1">
              <a:spcAft>
                <a:spcPts val="0"/>
              </a:spcAft>
              <a:defRPr/>
            </a:pPr>
            <a:r>
              <a:rPr lang="en-AU" sz="5400" dirty="0" smtClean="0">
                <a:solidFill>
                  <a:schemeClr val="accent3">
                    <a:lumMod val="50000"/>
                  </a:schemeClr>
                </a:solidFill>
              </a:rPr>
              <a:t>OHS Matters</a:t>
            </a:r>
            <a:r>
              <a:rPr lang="en-AU" dirty="0" smtClean="0">
                <a:solidFill>
                  <a:schemeClr val="accent3">
                    <a:lumMod val="50000"/>
                  </a:schemeClr>
                </a:solidFill>
              </a:rPr>
              <a:t/>
            </a:r>
            <a:br>
              <a:rPr lang="en-AU" dirty="0" smtClean="0">
                <a:solidFill>
                  <a:schemeClr val="accent3">
                    <a:lumMod val="50000"/>
                  </a:schemeClr>
                </a:solidFill>
              </a:rPr>
            </a:br>
            <a:r>
              <a:rPr lang="en-AU" dirty="0" smtClean="0">
                <a:solidFill>
                  <a:schemeClr val="accent3">
                    <a:lumMod val="50000"/>
                  </a:schemeClr>
                </a:solidFill>
              </a:rPr>
              <a:t> </a:t>
            </a:r>
            <a:r>
              <a:rPr lang="en-AU" sz="5400" dirty="0" err="1" smtClean="0">
                <a:solidFill>
                  <a:schemeClr val="accent3">
                    <a:lumMod val="50000"/>
                  </a:schemeClr>
                </a:solidFill>
              </a:rPr>
              <a:t>Swaved</a:t>
            </a:r>
            <a:r>
              <a:rPr lang="en-AU" sz="5400" dirty="0" smtClean="0">
                <a:solidFill>
                  <a:schemeClr val="accent3">
                    <a:lumMod val="50000"/>
                  </a:schemeClr>
                </a:solidFill>
              </a:rPr>
              <a:t> </a:t>
            </a:r>
            <a:r>
              <a:rPr lang="en-AU" sz="5400" dirty="0" err="1" smtClean="0">
                <a:solidFill>
                  <a:schemeClr val="accent3">
                    <a:lumMod val="50000"/>
                  </a:schemeClr>
                </a:solidFill>
              </a:rPr>
              <a:t>Marcinski</a:t>
            </a:r>
            <a:r>
              <a:rPr lang="en-AU" sz="4000" dirty="0" smtClean="0">
                <a:solidFill>
                  <a:schemeClr val="accent3">
                    <a:lumMod val="50000"/>
                  </a:schemeClr>
                </a:solidFill>
              </a:rPr>
              <a:t/>
            </a:r>
            <a:br>
              <a:rPr lang="en-AU" sz="4000" dirty="0" smtClean="0">
                <a:solidFill>
                  <a:schemeClr val="accent3">
                    <a:lumMod val="50000"/>
                  </a:schemeClr>
                </a:solidFill>
              </a:rPr>
            </a:br>
            <a:r>
              <a:rPr lang="en-AU" sz="4000" dirty="0" smtClean="0">
                <a:solidFill>
                  <a:schemeClr val="accent3">
                    <a:lumMod val="50000"/>
                  </a:schemeClr>
                </a:solidFill>
              </a:rPr>
              <a:t/>
            </a:r>
            <a:br>
              <a:rPr lang="en-AU" sz="4000" dirty="0" smtClean="0">
                <a:solidFill>
                  <a:schemeClr val="accent3">
                    <a:lumMod val="50000"/>
                  </a:schemeClr>
                </a:solidFill>
              </a:rPr>
            </a:br>
            <a:r>
              <a:rPr lang="en-AU" sz="3200" dirty="0" smtClean="0">
                <a:solidFill>
                  <a:schemeClr val="accent3">
                    <a:lumMod val="50000"/>
                  </a:schemeClr>
                </a:solidFill>
              </a:rPr>
              <a:t>OHS </a:t>
            </a:r>
            <a:r>
              <a:rPr lang="en-AU" sz="3200" dirty="0">
                <a:solidFill>
                  <a:schemeClr val="accent3">
                    <a:lumMod val="50000"/>
                  </a:schemeClr>
                </a:solidFill>
              </a:rPr>
              <a:t>Advisor</a:t>
            </a:r>
            <a:br>
              <a:rPr lang="en-AU" sz="3200" dirty="0">
                <a:solidFill>
                  <a:schemeClr val="accent3">
                    <a:lumMod val="50000"/>
                  </a:schemeClr>
                </a:solidFill>
              </a:rPr>
            </a:br>
            <a:r>
              <a:rPr lang="en-AU" sz="3200" dirty="0">
                <a:solidFill>
                  <a:schemeClr val="accent3">
                    <a:lumMod val="50000"/>
                  </a:schemeClr>
                </a:solidFill>
              </a:rPr>
              <a:t>Faculty Medicine, Dentistry &amp; Health Sciences</a:t>
            </a:r>
          </a:p>
        </p:txBody>
      </p:sp>
    </p:spTree>
    <p:extLst>
      <p:ext uri="{BB962C8B-B14F-4D97-AF65-F5344CB8AC3E}">
        <p14:creationId xmlns:p14="http://schemas.microsoft.com/office/powerpoint/2010/main" val="3021704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OHS Induction</a:t>
            </a:r>
            <a:endParaRPr lang="en-AU" dirty="0"/>
          </a:p>
        </p:txBody>
      </p:sp>
      <p:sp>
        <p:nvSpPr>
          <p:cNvPr id="3" name="Subtitle 2"/>
          <p:cNvSpPr>
            <a:spLocks noGrp="1"/>
          </p:cNvSpPr>
          <p:nvPr>
            <p:ph type="subTitle" sz="quarter" idx="1"/>
          </p:nvPr>
        </p:nvSpPr>
        <p:spPr>
          <a:xfrm>
            <a:off x="2500298" y="3714752"/>
            <a:ext cx="6032142" cy="861774"/>
          </a:xfrm>
        </p:spPr>
        <p:txBody>
          <a:bodyPr/>
          <a:lstStyle/>
          <a:p>
            <a:pPr algn="r"/>
            <a:r>
              <a:rPr lang="en-AU" dirty="0" smtClean="0"/>
              <a:t>Melbourne School of Psychological Sciences</a:t>
            </a:r>
            <a:endParaRPr lang="en-AU" dirty="0"/>
          </a:p>
          <a:p>
            <a:endParaRPr lang="en-AU" dirty="0" smtClean="0"/>
          </a:p>
        </p:txBody>
      </p:sp>
    </p:spTree>
    <p:extLst>
      <p:ext uri="{BB962C8B-B14F-4D97-AF65-F5344CB8AC3E}">
        <p14:creationId xmlns:p14="http://schemas.microsoft.com/office/powerpoint/2010/main" val="4205653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p:txBody>
          <a:bodyPr/>
          <a:lstStyle/>
          <a:p>
            <a:pPr lvl="2"/>
            <a:r>
              <a:rPr lang="en-AU" sz="2800" dirty="0" smtClean="0"/>
              <a:t>Emergency </a:t>
            </a:r>
            <a:r>
              <a:rPr lang="en-AU" sz="2800" dirty="0"/>
              <a:t>response,</a:t>
            </a:r>
          </a:p>
          <a:p>
            <a:pPr lvl="2"/>
            <a:r>
              <a:rPr lang="en-AU" sz="2800" dirty="0"/>
              <a:t>Security,</a:t>
            </a:r>
          </a:p>
          <a:p>
            <a:pPr lvl="2"/>
            <a:r>
              <a:rPr lang="en-AU" sz="2800" dirty="0"/>
              <a:t>Risk management,</a:t>
            </a:r>
          </a:p>
          <a:p>
            <a:pPr lvl="2"/>
            <a:r>
              <a:rPr lang="en-AU" sz="2800" dirty="0"/>
              <a:t>Consultation,</a:t>
            </a:r>
          </a:p>
          <a:p>
            <a:pPr lvl="2"/>
            <a:r>
              <a:rPr lang="en-AU" sz="2800" dirty="0"/>
              <a:t>Online training modules, and</a:t>
            </a:r>
          </a:p>
          <a:p>
            <a:pPr lvl="2"/>
            <a:r>
              <a:rPr lang="en-AU" sz="2800" dirty="0"/>
              <a:t>Other information for your awareness.</a:t>
            </a:r>
          </a:p>
          <a:p>
            <a:endParaRPr lang="en-AU" dirty="0"/>
          </a:p>
        </p:txBody>
      </p:sp>
    </p:spTree>
    <p:extLst>
      <p:ext uri="{BB962C8B-B14F-4D97-AF65-F5344CB8AC3E}">
        <p14:creationId xmlns:p14="http://schemas.microsoft.com/office/powerpoint/2010/main" val="2334185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Response</a:t>
            </a:r>
            <a:endParaRPr lang="en-AU" dirty="0"/>
          </a:p>
        </p:txBody>
      </p:sp>
      <p:sp>
        <p:nvSpPr>
          <p:cNvPr id="3" name="Content Placeholder 2"/>
          <p:cNvSpPr>
            <a:spLocks noGrp="1"/>
          </p:cNvSpPr>
          <p:nvPr>
            <p:ph idx="1"/>
          </p:nvPr>
        </p:nvSpPr>
        <p:spPr>
          <a:xfrm>
            <a:off x="4509728" y="2797702"/>
            <a:ext cx="1584176" cy="1769367"/>
          </a:xfrm>
          <a:noFill/>
          <a:ln>
            <a:solidFill>
              <a:schemeClr val="tx1"/>
            </a:solidFill>
          </a:ln>
        </p:spPr>
        <p:txBody>
          <a:bodyPr anchor="ctr"/>
          <a:lstStyle/>
          <a:p>
            <a:pPr marL="0" indent="0" algn="ctr">
              <a:buNone/>
            </a:pPr>
            <a:r>
              <a:rPr lang="en-AU" dirty="0" smtClean="0"/>
              <a:t>Internal Alarm – Notifies Security</a:t>
            </a:r>
            <a:endParaRPr lang="en-AU" dirty="0"/>
          </a:p>
        </p:txBody>
      </p:sp>
      <p:pic>
        <p:nvPicPr>
          <p:cNvPr id="6" name="Picture 4" descr="BGA"/>
          <p:cNvPicPr>
            <a:picLocks noChangeAspect="1" noChangeArrowheads="1"/>
          </p:cNvPicPr>
          <p:nvPr/>
        </p:nvPicPr>
        <p:blipFill>
          <a:blip r:embed="rId2" cstate="print"/>
          <a:srcRect t="18121"/>
          <a:stretch>
            <a:fillRect/>
          </a:stretch>
        </p:blipFill>
        <p:spPr bwMode="auto">
          <a:xfrm>
            <a:off x="4283969" y="4653136"/>
            <a:ext cx="1915702" cy="1512167"/>
          </a:xfrm>
          <a:prstGeom prst="rect">
            <a:avLst/>
          </a:prstGeom>
          <a:noFill/>
          <a:ln w="28575">
            <a:solidFill>
              <a:schemeClr val="bg1"/>
            </a:solidFill>
            <a:miter lim="800000"/>
            <a:headEnd/>
            <a:tailEnd/>
          </a:ln>
          <a:effectLst/>
        </p:spPr>
      </p:pic>
      <p:pic>
        <p:nvPicPr>
          <p:cNvPr id="8" name="Picture 7" descr="emerg-door-bga"/>
          <p:cNvPicPr>
            <a:picLocks noChangeAspect="1" noChangeArrowheads="1"/>
          </p:cNvPicPr>
          <p:nvPr/>
        </p:nvPicPr>
        <p:blipFill>
          <a:blip r:embed="rId3" cstate="print">
            <a:lum bright="18000" contrast="18000"/>
          </a:blip>
          <a:srcRect/>
          <a:stretch>
            <a:fillRect/>
          </a:stretch>
        </p:blipFill>
        <p:spPr bwMode="auto">
          <a:xfrm>
            <a:off x="7124116" y="2735233"/>
            <a:ext cx="1736528" cy="1891546"/>
          </a:xfrm>
          <a:prstGeom prst="rect">
            <a:avLst/>
          </a:prstGeom>
          <a:noFill/>
          <a:ln w="28575">
            <a:solidFill>
              <a:schemeClr val="bg1"/>
            </a:solidFill>
            <a:miter lim="800000"/>
            <a:headEnd/>
            <a:tailEnd/>
          </a:ln>
          <a:effec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19784"/>
            <a:ext cx="3888432" cy="589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bwMode="auto">
          <a:xfrm>
            <a:off x="7308304" y="4725144"/>
            <a:ext cx="1368152" cy="131543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rmAutofit/>
          </a:bodyPr>
          <a:lstStyle>
            <a:lvl1pPr marL="261938" indent="-261938" algn="l" rtl="0" fontAlgn="base">
              <a:spcBef>
                <a:spcPct val="25000"/>
              </a:spcBef>
              <a:spcAft>
                <a:spcPct val="0"/>
              </a:spcAft>
              <a:buClr>
                <a:schemeClr val="accent2"/>
              </a:buClr>
              <a:buSzPct val="120000"/>
              <a:buFont typeface="Arial" charset="0"/>
              <a:buChar char="•"/>
              <a:defRPr sz="2400">
                <a:solidFill>
                  <a:srgbClr val="000000"/>
                </a:solidFill>
                <a:latin typeface="+mn-lt"/>
                <a:ea typeface="+mn-ea"/>
                <a:cs typeface="+mn-cs"/>
              </a:defRPr>
            </a:lvl1pPr>
            <a:lvl2pPr marL="722313" indent="-265113" algn="l" rtl="0" fontAlgn="base">
              <a:spcBef>
                <a:spcPct val="20000"/>
              </a:spcBef>
              <a:spcAft>
                <a:spcPct val="0"/>
              </a:spcAft>
              <a:buClr>
                <a:schemeClr val="accent2"/>
              </a:buClr>
              <a:buFont typeface="Arial" charset="0"/>
              <a:buChar char="–"/>
              <a:defRPr sz="2400">
                <a:solidFill>
                  <a:schemeClr val="tx1"/>
                </a:solidFill>
                <a:latin typeface="+mn-lt"/>
              </a:defRPr>
            </a:lvl2pPr>
            <a:lvl3pPr marL="1143000" indent="-228600" algn="l" rtl="0" fontAlgn="base">
              <a:spcBef>
                <a:spcPct val="20000"/>
              </a:spcBef>
              <a:spcAft>
                <a:spcPct val="0"/>
              </a:spcAft>
              <a:buClr>
                <a:schemeClr val="accent2"/>
              </a:buClr>
              <a:buSzPct val="120000"/>
              <a:buChar char="•"/>
              <a:defRPr sz="2000">
                <a:solidFill>
                  <a:schemeClr val="tx1"/>
                </a:solidFill>
                <a:latin typeface="+mn-lt"/>
              </a:defRPr>
            </a:lvl3pPr>
            <a:lvl4pPr marL="1600200" indent="-228600" algn="l" rtl="0" fontAlgn="base">
              <a:spcBef>
                <a:spcPct val="20000"/>
              </a:spcBef>
              <a:spcAft>
                <a:spcPct val="0"/>
              </a:spcAft>
              <a:buClr>
                <a:schemeClr val="accent2"/>
              </a:buClr>
              <a:buFont typeface="Arial" charset="0"/>
              <a:buChar char="–"/>
              <a:defRPr sz="2000">
                <a:solidFill>
                  <a:schemeClr val="tx1"/>
                </a:solidFill>
                <a:latin typeface="+mn-lt"/>
              </a:defRPr>
            </a:lvl4pPr>
            <a:lvl5pPr marL="2057400" indent="-228600" algn="l" rtl="0" fontAlgn="base">
              <a:spcBef>
                <a:spcPct val="20000"/>
              </a:spcBef>
              <a:spcAft>
                <a:spcPct val="0"/>
              </a:spcAft>
              <a:buClr>
                <a:schemeClr val="accent2"/>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accent2"/>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accent2"/>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accent2"/>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accent2"/>
              </a:buClr>
              <a:buFont typeface="Arial" charset="0"/>
              <a:buChar char="»"/>
              <a:defRPr sz="2000">
                <a:solidFill>
                  <a:schemeClr val="tx1"/>
                </a:solidFill>
                <a:latin typeface="+mn-lt"/>
              </a:defRPr>
            </a:lvl9pPr>
          </a:lstStyle>
          <a:p>
            <a:pPr marL="0" indent="0" algn="ctr">
              <a:buClr>
                <a:srgbClr val="003368"/>
              </a:buClr>
              <a:buFont typeface="Arial" charset="0"/>
              <a:buNone/>
            </a:pPr>
            <a:r>
              <a:rPr lang="en-AU" kern="0" dirty="0" smtClean="0"/>
              <a:t>Alarm Notifies MFB</a:t>
            </a:r>
            <a:endParaRPr lang="en-AU" kern="0" dirty="0"/>
          </a:p>
        </p:txBody>
      </p:sp>
      <p:cxnSp>
        <p:nvCxnSpPr>
          <p:cNvPr id="5" name="Straight Arrow Connector 4"/>
          <p:cNvCxnSpPr>
            <a:stCxn id="3" idx="3"/>
            <a:endCxn id="8" idx="1"/>
          </p:cNvCxnSpPr>
          <p:nvPr/>
        </p:nvCxnSpPr>
        <p:spPr bwMode="auto">
          <a:xfrm flipV="1">
            <a:off x="6093904" y="3681006"/>
            <a:ext cx="1030212" cy="1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10" idx="1"/>
            <a:endCxn id="6" idx="3"/>
          </p:cNvCxnSpPr>
          <p:nvPr/>
        </p:nvCxnSpPr>
        <p:spPr bwMode="auto">
          <a:xfrm flipH="1">
            <a:off x="6199671" y="5382862"/>
            <a:ext cx="1108633" cy="263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571" y="960984"/>
            <a:ext cx="1637733" cy="1637733"/>
          </a:xfrm>
          <a:prstGeom prst="rect">
            <a:avLst/>
          </a:prstGeom>
        </p:spPr>
      </p:pic>
    </p:spTree>
    <p:extLst>
      <p:ext uri="{BB962C8B-B14F-4D97-AF65-F5344CB8AC3E}">
        <p14:creationId xmlns:p14="http://schemas.microsoft.com/office/powerpoint/2010/main" val="1174134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Assembly Area</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283302" cy="574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82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Contacts</a:t>
            </a:r>
            <a:endParaRPr lang="en-A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4211960" cy="540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323528" y="1011559"/>
            <a:ext cx="8229600" cy="401216"/>
          </a:xfrm>
        </p:spPr>
        <p:txBody>
          <a:bodyPr>
            <a:normAutofit fontScale="92500" lnSpcReduction="10000"/>
          </a:bodyPr>
          <a:lstStyle/>
          <a:p>
            <a:pPr marL="0" indent="0" algn="ctr">
              <a:buNone/>
            </a:pPr>
            <a:r>
              <a:rPr lang="en-AU" dirty="0" smtClean="0"/>
              <a:t>Posted near lifts</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28256"/>
            <a:ext cx="3960440" cy="542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07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Management</a:t>
            </a:r>
            <a:endParaRPr lang="en-AU" dirty="0"/>
          </a:p>
        </p:txBody>
      </p:sp>
      <p:sp>
        <p:nvSpPr>
          <p:cNvPr id="3" name="Content Placeholder 2"/>
          <p:cNvSpPr>
            <a:spLocks noGrp="1"/>
          </p:cNvSpPr>
          <p:nvPr>
            <p:ph idx="1"/>
          </p:nvPr>
        </p:nvSpPr>
        <p:spPr>
          <a:xfrm>
            <a:off x="467544" y="908720"/>
            <a:ext cx="8229600" cy="720079"/>
          </a:xfrm>
        </p:spPr>
        <p:txBody>
          <a:bodyPr>
            <a:normAutofit fontScale="92500" lnSpcReduction="10000"/>
          </a:bodyPr>
          <a:lstStyle/>
          <a:p>
            <a:r>
              <a:rPr lang="en-AU" dirty="0"/>
              <a:t>Risk Register </a:t>
            </a:r>
            <a:r>
              <a:rPr lang="en-AU" dirty="0" smtClean="0"/>
              <a:t>– identifies local </a:t>
            </a:r>
            <a:r>
              <a:rPr lang="en-AU" dirty="0"/>
              <a:t>hazards and control measures in place to reduce the level of risk.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48042" cy="481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10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8313" y="476250"/>
            <a:ext cx="8229600" cy="714375"/>
          </a:xfrm>
        </p:spPr>
        <p:txBody>
          <a:bodyPr/>
          <a:lstStyle/>
          <a:p>
            <a:pPr algn="ctr" eaLnBrk="1" hangingPunct="1">
              <a:defRPr/>
            </a:pPr>
            <a:r>
              <a:rPr lang="en-AU" sz="4000" dirty="0" smtClean="0">
                <a:solidFill>
                  <a:schemeClr val="accent2">
                    <a:lumMod val="75000"/>
                  </a:schemeClr>
                </a:solidFill>
              </a:rPr>
              <a:t>Agenda</a:t>
            </a:r>
          </a:p>
        </p:txBody>
      </p:sp>
      <p:sp>
        <p:nvSpPr>
          <p:cNvPr id="4" name="Content Placeholder 3"/>
          <p:cNvSpPr>
            <a:spLocks noGrp="1"/>
          </p:cNvSpPr>
          <p:nvPr>
            <p:ph idx="1"/>
          </p:nvPr>
        </p:nvSpPr>
        <p:spPr>
          <a:xfrm>
            <a:off x="251520" y="1268761"/>
            <a:ext cx="8640960" cy="5589240"/>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US" sz="2800" dirty="0" smtClean="0">
                <a:solidFill>
                  <a:schemeClr val="accent3">
                    <a:lumMod val="50000"/>
                  </a:schemeClr>
                </a:solidFill>
                <a:latin typeface="+mj-lt"/>
              </a:rPr>
              <a:t>1.45pm – 2.30pm: 	</a:t>
            </a:r>
            <a:r>
              <a:rPr lang="en-AU" sz="2800" dirty="0">
                <a:solidFill>
                  <a:schemeClr val="accent3">
                    <a:lumMod val="50000"/>
                  </a:schemeClr>
                </a:solidFill>
                <a:latin typeface="+mj-lt"/>
              </a:rPr>
              <a:t>Cognitive Psychology introduction to the subject in Room 1120 (Dr Meredith </a:t>
            </a:r>
            <a:r>
              <a:rPr lang="en-AU" sz="2800" dirty="0" err="1">
                <a:solidFill>
                  <a:schemeClr val="accent3">
                    <a:lumMod val="50000"/>
                  </a:schemeClr>
                </a:solidFill>
                <a:latin typeface="+mj-lt"/>
              </a:rPr>
              <a:t>McKague</a:t>
            </a:r>
            <a:r>
              <a:rPr lang="en-AU" sz="2800" dirty="0">
                <a:solidFill>
                  <a:schemeClr val="accent3">
                    <a:lumMod val="50000"/>
                  </a:schemeClr>
                </a:solidFill>
                <a:latin typeface="+mj-lt"/>
              </a:rPr>
              <a:t>); Personality &amp; Social Psychology introduction to the subject in Room 1123 (Dr Simon </a:t>
            </a:r>
            <a:r>
              <a:rPr lang="en-AU" sz="2800" dirty="0" err="1">
                <a:solidFill>
                  <a:schemeClr val="accent3">
                    <a:lumMod val="50000"/>
                  </a:schemeClr>
                </a:solidFill>
                <a:latin typeface="+mj-lt"/>
              </a:rPr>
              <a:t>Laham</a:t>
            </a:r>
            <a:r>
              <a:rPr lang="en-AU" sz="2800" dirty="0">
                <a:solidFill>
                  <a:schemeClr val="accent3">
                    <a:lumMod val="50000"/>
                  </a:schemeClr>
                </a:solidFill>
                <a:latin typeface="+mj-lt"/>
              </a:rPr>
              <a:t>);</a:t>
            </a:r>
            <a:endParaRPr lang="en-US" sz="2800" dirty="0" smtClean="0">
              <a:solidFill>
                <a:schemeClr val="accent3">
                  <a:lumMod val="50000"/>
                </a:schemeClr>
              </a:solidFill>
              <a:latin typeface="+mj-lt"/>
            </a:endParaRP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US" sz="2800" dirty="0" smtClean="0">
                <a:solidFill>
                  <a:schemeClr val="accent3">
                    <a:lumMod val="50000"/>
                  </a:schemeClr>
                </a:solidFill>
                <a:latin typeface="+mj-lt"/>
              </a:rPr>
              <a:t>2.30pm – 3.15pm: 	</a:t>
            </a:r>
            <a:r>
              <a:rPr lang="en-US" sz="2800" dirty="0">
                <a:solidFill>
                  <a:schemeClr val="accent3">
                    <a:lumMod val="50000"/>
                  </a:schemeClr>
                </a:solidFill>
                <a:latin typeface="+mj-lt"/>
              </a:rPr>
              <a:t>Cognitive Psychology QM Briefing in Room 1125 (Geoff Saw); Personality &amp; Social Psychology briefing session for Lab Class 1 in Room 1123 (</a:t>
            </a:r>
            <a:r>
              <a:rPr lang="en-US" sz="2800" dirty="0" err="1">
                <a:solidFill>
                  <a:schemeClr val="accent3">
                    <a:lumMod val="50000"/>
                  </a:schemeClr>
                </a:solidFill>
                <a:latin typeface="+mj-lt"/>
              </a:rPr>
              <a:t>Dr</a:t>
            </a:r>
            <a:r>
              <a:rPr lang="en-US" sz="2800" dirty="0">
                <a:solidFill>
                  <a:schemeClr val="accent3">
                    <a:lumMod val="50000"/>
                  </a:schemeClr>
                </a:solidFill>
                <a:latin typeface="+mj-lt"/>
              </a:rPr>
              <a:t> Simon </a:t>
            </a:r>
            <a:r>
              <a:rPr lang="en-US" sz="2800" dirty="0" err="1">
                <a:solidFill>
                  <a:schemeClr val="accent3">
                    <a:lumMod val="50000"/>
                  </a:schemeClr>
                </a:solidFill>
                <a:latin typeface="+mj-lt"/>
              </a:rPr>
              <a:t>Laham</a:t>
            </a:r>
            <a:r>
              <a:rPr lang="en-US" sz="2800" dirty="0" smtClean="0">
                <a:solidFill>
                  <a:schemeClr val="accent3">
                    <a:lumMod val="50000"/>
                  </a:schemeClr>
                </a:solidFill>
                <a:latin typeface="+mj-lt"/>
              </a:rPr>
              <a:t>).</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US" sz="2800" dirty="0" smtClean="0">
                <a:solidFill>
                  <a:schemeClr val="accent3">
                    <a:lumMod val="50000"/>
                  </a:schemeClr>
                </a:solidFill>
                <a:latin typeface="+mj-lt"/>
              </a:rPr>
              <a:t>3.15pm – 4.00pm: 	</a:t>
            </a:r>
            <a:r>
              <a:rPr lang="en-AU" sz="2800" dirty="0">
                <a:solidFill>
                  <a:schemeClr val="accent3">
                    <a:lumMod val="50000"/>
                  </a:schemeClr>
                </a:solidFill>
                <a:latin typeface="+mj-lt"/>
              </a:rPr>
              <a:t>Personality &amp; Social Psychology QM briefing session in Room 1125 (Geoff Saw).</a:t>
            </a:r>
            <a:endParaRPr lang="en-US"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Hazard and Incident Reporting</a:t>
            </a:r>
            <a:endParaRPr lang="en-AU" dirty="0"/>
          </a:p>
        </p:txBody>
      </p:sp>
      <p:sp>
        <p:nvSpPr>
          <p:cNvPr id="3" name="Content Placeholder 2"/>
          <p:cNvSpPr>
            <a:spLocks noGrp="1"/>
          </p:cNvSpPr>
          <p:nvPr>
            <p:ph idx="1"/>
          </p:nvPr>
        </p:nvSpPr>
        <p:spPr/>
        <p:txBody>
          <a:bodyPr/>
          <a:lstStyle/>
          <a:p>
            <a:pPr lvl="0"/>
            <a:r>
              <a:rPr lang="en-AU" dirty="0"/>
              <a:t>Reporting information and help is available at: </a:t>
            </a:r>
            <a:r>
              <a:rPr lang="en-AU" dirty="0">
                <a:hlinkClick r:id="rId2"/>
              </a:rPr>
              <a:t>http://safety.unimelb.edu.au/tools/incident</a:t>
            </a:r>
            <a:r>
              <a:rPr lang="en-AU" dirty="0" smtClean="0">
                <a:hlinkClick r:id="rId2"/>
              </a:rPr>
              <a:t>/</a:t>
            </a:r>
            <a:r>
              <a:rPr lang="en-AU" dirty="0" smtClean="0"/>
              <a:t> </a:t>
            </a:r>
            <a:endParaRPr lang="en-AU" sz="3200" dirty="0"/>
          </a:p>
          <a:p>
            <a:pPr lvl="0"/>
            <a:r>
              <a:rPr lang="en-AU" dirty="0"/>
              <a:t>Report all incidents to your supervisor immediately, followed by a formal Incident Report within 24 hours.</a:t>
            </a:r>
            <a:endParaRPr lang="en-AU" sz="3200" dirty="0"/>
          </a:p>
          <a:p>
            <a:pPr lvl="0"/>
            <a:r>
              <a:rPr lang="en-AU" dirty="0"/>
              <a:t>Submitting Formal Incident Report:</a:t>
            </a:r>
            <a:endParaRPr lang="en-AU" sz="3200" dirty="0"/>
          </a:p>
          <a:p>
            <a:pPr lvl="1"/>
            <a:r>
              <a:rPr lang="en-AU" dirty="0" smtClean="0"/>
              <a:t>STAFF (via Themis) </a:t>
            </a:r>
            <a:r>
              <a:rPr lang="en-AU" dirty="0"/>
              <a:t>&gt;staff self-service &gt; EHS applications &gt; Create incident report</a:t>
            </a:r>
            <a:endParaRPr lang="en-AU" sz="3200" dirty="0"/>
          </a:p>
          <a:p>
            <a:endParaRPr lang="en-AU" dirty="0"/>
          </a:p>
        </p:txBody>
      </p:sp>
    </p:spTree>
    <p:extLst>
      <p:ext uri="{BB962C8B-B14F-4D97-AF65-F5344CB8AC3E}">
        <p14:creationId xmlns:p14="http://schemas.microsoft.com/office/powerpoint/2010/main" val="2061387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Health Hazards</a:t>
            </a:r>
            <a:endParaRPr lang="en-AU" dirty="0"/>
          </a:p>
        </p:txBody>
      </p:sp>
      <p:sp>
        <p:nvSpPr>
          <p:cNvPr id="3" name="Content Placeholder 2"/>
          <p:cNvSpPr>
            <a:spLocks noGrp="1"/>
          </p:cNvSpPr>
          <p:nvPr>
            <p:ph idx="1"/>
          </p:nvPr>
        </p:nvSpPr>
        <p:spPr/>
        <p:txBody>
          <a:bodyPr/>
          <a:lstStyle/>
          <a:p>
            <a:r>
              <a:rPr lang="en-AU" dirty="0" smtClean="0"/>
              <a:t>Staff are required to complete the Health and hazard assessment questionnaire (HR15)</a:t>
            </a:r>
          </a:p>
          <a:p>
            <a:r>
              <a:rPr lang="en-AU" dirty="0" smtClean="0"/>
              <a:t>Completed form to be sent back to Occupational Health Nurse</a:t>
            </a:r>
          </a:p>
        </p:txBody>
      </p:sp>
    </p:spTree>
    <p:extLst>
      <p:ext uri="{BB962C8B-B14F-4D97-AF65-F5344CB8AC3E}">
        <p14:creationId xmlns:p14="http://schemas.microsoft.com/office/powerpoint/2010/main" val="1417322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Electrical Safety</a:t>
            </a:r>
            <a:endParaRPr lang="en-AU" dirty="0"/>
          </a:p>
        </p:txBody>
      </p:sp>
      <p:sp>
        <p:nvSpPr>
          <p:cNvPr id="3" name="Content Placeholder 2"/>
          <p:cNvSpPr>
            <a:spLocks noGrp="1"/>
          </p:cNvSpPr>
          <p:nvPr>
            <p:ph idx="1"/>
          </p:nvPr>
        </p:nvSpPr>
        <p:spPr>
          <a:xfrm>
            <a:off x="457200" y="1371600"/>
            <a:ext cx="8229600" cy="5009728"/>
          </a:xfrm>
        </p:spPr>
        <p:txBody>
          <a:bodyPr>
            <a:noAutofit/>
          </a:bodyPr>
          <a:lstStyle/>
          <a:p>
            <a:r>
              <a:rPr lang="en-AU" sz="2000" dirty="0"/>
              <a:t>All broken/damaged equipment must be reported to your supervisor or OHS or nominee.</a:t>
            </a:r>
          </a:p>
          <a:p>
            <a:pPr lvl="1"/>
            <a:r>
              <a:rPr lang="en-AU" sz="2000" dirty="0" smtClean="0"/>
              <a:t>All </a:t>
            </a:r>
            <a:r>
              <a:rPr lang="en-AU" sz="2000" dirty="0"/>
              <a:t>unsafe equipment is to be removed from use</a:t>
            </a:r>
            <a:r>
              <a:rPr lang="en-AU" sz="2000" dirty="0" smtClean="0"/>
              <a:t> </a:t>
            </a:r>
            <a:r>
              <a:rPr lang="en-AU" sz="2000" dirty="0"/>
              <a:t>and tagged-out with a yellow CAUTION tag, available from OHS </a:t>
            </a:r>
            <a:r>
              <a:rPr lang="en-AU" sz="2000" dirty="0" smtClean="0"/>
              <a:t>Advisor or on the OHS noticeboard. </a:t>
            </a:r>
          </a:p>
          <a:p>
            <a:pPr lvl="1"/>
            <a:endParaRPr lang="en-AU" sz="2000" dirty="0"/>
          </a:p>
          <a:p>
            <a:pPr lvl="1"/>
            <a:endParaRPr lang="en-AU" sz="2000" dirty="0" smtClean="0"/>
          </a:p>
          <a:p>
            <a:pPr lvl="1"/>
            <a:endParaRPr lang="en-AU" sz="2000" dirty="0"/>
          </a:p>
          <a:p>
            <a:pPr lvl="1"/>
            <a:endParaRPr lang="en-AU" sz="2000" dirty="0" smtClean="0"/>
          </a:p>
          <a:p>
            <a:pPr lvl="1"/>
            <a:endParaRPr lang="en-AU" sz="2000" dirty="0"/>
          </a:p>
          <a:p>
            <a:pPr lvl="1"/>
            <a:endParaRPr lang="en-AU" sz="2000" dirty="0" smtClean="0"/>
          </a:p>
          <a:p>
            <a:pPr marL="457200" lvl="1" indent="0">
              <a:buNone/>
            </a:pPr>
            <a:endParaRPr lang="en-AU" sz="2000" dirty="0" smtClean="0"/>
          </a:p>
          <a:p>
            <a:r>
              <a:rPr lang="en-AU" sz="2000" dirty="0" smtClean="0"/>
              <a:t>Staff Facilities contain various appliances – signs posted for hazard awareness.</a:t>
            </a:r>
            <a:endParaRPr lang="en-AU" sz="20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068960"/>
            <a:ext cx="3670866" cy="249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615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Security and Access</a:t>
            </a:r>
            <a:endParaRPr lang="en-AU" dirty="0"/>
          </a:p>
        </p:txBody>
      </p:sp>
      <p:sp>
        <p:nvSpPr>
          <p:cNvPr id="3" name="Content Placeholder 2"/>
          <p:cNvSpPr>
            <a:spLocks noGrp="1"/>
          </p:cNvSpPr>
          <p:nvPr>
            <p:ph idx="1"/>
          </p:nvPr>
        </p:nvSpPr>
        <p:spPr/>
        <p:txBody>
          <a:bodyPr/>
          <a:lstStyle/>
          <a:p>
            <a:r>
              <a:rPr lang="en-AU" dirty="0" smtClean="0"/>
              <a:t>After hours constitutes between 7.00 </a:t>
            </a:r>
            <a:r>
              <a:rPr lang="en-AU" dirty="0"/>
              <a:t>am and 7.00 pm Monday to Friday or on </a:t>
            </a:r>
            <a:r>
              <a:rPr lang="en-AU" dirty="0" smtClean="0"/>
              <a:t>weekends.</a:t>
            </a:r>
          </a:p>
          <a:p>
            <a:endParaRPr lang="en-AU" dirty="0" smtClean="0"/>
          </a:p>
          <a:p>
            <a:r>
              <a:rPr lang="en-AU" dirty="0" smtClean="0"/>
              <a:t>For access, please complete the following:</a:t>
            </a:r>
          </a:p>
          <a:p>
            <a:pPr lvl="1"/>
            <a:r>
              <a:rPr lang="en-AU" dirty="0" smtClean="0"/>
              <a:t>Review the </a:t>
            </a:r>
            <a:r>
              <a:rPr lang="en-AU" dirty="0"/>
              <a:t>University After Hours Risk Management Procedure</a:t>
            </a:r>
            <a:endParaRPr lang="en-AU" dirty="0" smtClean="0"/>
          </a:p>
          <a:p>
            <a:pPr lvl="1"/>
            <a:r>
              <a:rPr lang="en-AU" dirty="0" smtClean="0"/>
              <a:t>Consult your Supervisor to complete the ‘After Hours Form’ – send form back to OHS Advisor</a:t>
            </a:r>
            <a:endParaRPr lang="en-AU" dirty="0"/>
          </a:p>
        </p:txBody>
      </p:sp>
    </p:spTree>
    <p:extLst>
      <p:ext uri="{BB962C8B-B14F-4D97-AF65-F5344CB8AC3E}">
        <p14:creationId xmlns:p14="http://schemas.microsoft.com/office/powerpoint/2010/main" val="455798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Security and Access</a:t>
            </a:r>
            <a:endParaRPr lang="en-AU" dirty="0"/>
          </a:p>
        </p:txBody>
      </p:sp>
      <p:sp>
        <p:nvSpPr>
          <p:cNvPr id="3" name="Content Placeholder 2"/>
          <p:cNvSpPr>
            <a:spLocks noGrp="1"/>
          </p:cNvSpPr>
          <p:nvPr>
            <p:ph idx="1"/>
          </p:nvPr>
        </p:nvSpPr>
        <p:spPr/>
        <p:txBody>
          <a:bodyPr/>
          <a:lstStyle/>
          <a:p>
            <a:r>
              <a:rPr lang="en-AU" dirty="0" err="1" smtClean="0"/>
              <a:t>Unisafe</a:t>
            </a:r>
            <a:r>
              <a:rPr lang="en-AU" dirty="0" smtClean="0"/>
              <a:t> app: </a:t>
            </a:r>
          </a:p>
          <a:p>
            <a:endParaRPr lang="en-A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308304" cy="283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291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Smoking Policy</a:t>
            </a:r>
            <a:endParaRPr lang="en-AU" dirty="0"/>
          </a:p>
        </p:txBody>
      </p:sp>
      <p:sp>
        <p:nvSpPr>
          <p:cNvPr id="3" name="Content Placeholder 2"/>
          <p:cNvSpPr>
            <a:spLocks noGrp="1"/>
          </p:cNvSpPr>
          <p:nvPr>
            <p:ph idx="1"/>
          </p:nvPr>
        </p:nvSpPr>
        <p:spPr/>
        <p:txBody>
          <a:bodyPr/>
          <a:lstStyle/>
          <a:p>
            <a:r>
              <a:rPr lang="en-AU" dirty="0"/>
              <a:t>The University is tobacco free. Smoking is only permitted at designated areas: </a:t>
            </a:r>
            <a:r>
              <a:rPr lang="en-AU" i="1" u="sng" dirty="0">
                <a:hlinkClick r:id="rId2"/>
              </a:rPr>
              <a:t>http://tobaccofree.unimelb.edu.au/</a:t>
            </a:r>
            <a:endParaRPr lang="en-AU" dirty="0"/>
          </a:p>
          <a:p>
            <a:endParaRPr lang="en-AU" dirty="0" smtClean="0"/>
          </a:p>
          <a:p>
            <a:endParaRPr lang="en-AU" dirty="0"/>
          </a:p>
          <a:p>
            <a:endParaRPr lang="en-AU" dirty="0" smtClean="0"/>
          </a:p>
          <a:p>
            <a:r>
              <a:rPr lang="en-AU" dirty="0" err="1" smtClean="0"/>
              <a:t>UoM</a:t>
            </a:r>
            <a:r>
              <a:rPr lang="en-AU" dirty="0" smtClean="0"/>
              <a:t> is in a transition phase and will become completely </a:t>
            </a:r>
            <a:r>
              <a:rPr lang="en-AU" dirty="0" err="1" smtClean="0"/>
              <a:t>tabacco</a:t>
            </a:r>
            <a:r>
              <a:rPr lang="en-AU" dirty="0" smtClean="0"/>
              <a:t> free.</a:t>
            </a:r>
            <a:endParaRPr lang="en-A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20888"/>
            <a:ext cx="62007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899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Manual Handling and Ergonomics</a:t>
            </a:r>
            <a:endParaRPr lang="en-AU" dirty="0"/>
          </a:p>
        </p:txBody>
      </p:sp>
      <p:sp>
        <p:nvSpPr>
          <p:cNvPr id="3" name="Content Placeholder 2"/>
          <p:cNvSpPr>
            <a:spLocks noGrp="1"/>
          </p:cNvSpPr>
          <p:nvPr>
            <p:ph idx="1"/>
          </p:nvPr>
        </p:nvSpPr>
        <p:spPr>
          <a:xfrm>
            <a:off x="457200" y="1371600"/>
            <a:ext cx="2602632" cy="4525963"/>
          </a:xfrm>
        </p:spPr>
        <p:txBody>
          <a:bodyPr/>
          <a:lstStyle/>
          <a:p>
            <a:r>
              <a:rPr lang="en-AU" dirty="0" smtClean="0"/>
              <a:t>Complete and send back to your OHS Advisor</a:t>
            </a:r>
          </a:p>
          <a:p>
            <a:r>
              <a:rPr lang="en-AU" dirty="0" smtClean="0"/>
              <a:t>For further assistance contact your OHS Advisor</a:t>
            </a:r>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268760"/>
            <a:ext cx="5940659"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639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OHS Policy, Procedure and Training</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The University has in place an OHS Policy that governs its commitment to safety, supplemented by various procedures and guidelines.</a:t>
            </a:r>
          </a:p>
          <a:p>
            <a:endParaRPr lang="en-AU" dirty="0" smtClean="0"/>
          </a:p>
          <a:p>
            <a:r>
              <a:rPr lang="en-AU" dirty="0" smtClean="0"/>
              <a:t>Each member must complete mandatory OHS training within </a:t>
            </a:r>
            <a:r>
              <a:rPr lang="en-AU" b="1" dirty="0" smtClean="0">
                <a:solidFill>
                  <a:srgbClr val="FF0000"/>
                </a:solidFill>
              </a:rPr>
              <a:t>SIX WEEKS </a:t>
            </a:r>
            <a:r>
              <a:rPr lang="en-AU" dirty="0" smtClean="0"/>
              <a:t>of receiving induction. </a:t>
            </a:r>
          </a:p>
          <a:p>
            <a:endParaRPr lang="en-AU" dirty="0" smtClean="0"/>
          </a:p>
          <a:p>
            <a:r>
              <a:rPr lang="en-AU" dirty="0" smtClean="0"/>
              <a:t>Consisting of selected or all of the following:</a:t>
            </a:r>
          </a:p>
          <a:p>
            <a:pPr lvl="1"/>
            <a:r>
              <a:rPr lang="en-AU" dirty="0" smtClean="0"/>
              <a:t>Roles and Responsibilities</a:t>
            </a:r>
          </a:p>
          <a:p>
            <a:pPr lvl="1"/>
            <a:r>
              <a:rPr lang="en-AU" dirty="0" smtClean="0"/>
              <a:t>Manual Handling</a:t>
            </a:r>
          </a:p>
          <a:p>
            <a:pPr lvl="1"/>
            <a:r>
              <a:rPr lang="en-AU" dirty="0" smtClean="0"/>
              <a:t>Risk Management</a:t>
            </a:r>
          </a:p>
          <a:p>
            <a:pPr lvl="1"/>
            <a:r>
              <a:rPr lang="en-AU" dirty="0" smtClean="0"/>
              <a:t>Incident Reporting and Investigation </a:t>
            </a:r>
            <a:endParaRPr lang="en-AU" dirty="0"/>
          </a:p>
        </p:txBody>
      </p:sp>
    </p:spTree>
    <p:extLst>
      <p:ext uri="{BB962C8B-B14F-4D97-AF65-F5344CB8AC3E}">
        <p14:creationId xmlns:p14="http://schemas.microsoft.com/office/powerpoint/2010/main" val="178129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Consultation</a:t>
            </a:r>
            <a:endParaRPr lang="en-AU" dirty="0"/>
          </a:p>
        </p:txBody>
      </p:sp>
      <p:sp>
        <p:nvSpPr>
          <p:cNvPr id="3" name="Content Placeholder 2"/>
          <p:cNvSpPr>
            <a:spLocks noGrp="1"/>
          </p:cNvSpPr>
          <p:nvPr>
            <p:ph idx="1"/>
          </p:nvPr>
        </p:nvSpPr>
        <p:spPr/>
        <p:txBody>
          <a:bodyPr/>
          <a:lstStyle/>
          <a:p>
            <a:r>
              <a:rPr lang="en-AU" dirty="0"/>
              <a:t>The School of Psychological Sciences has an OHS Committee which meets quarterly to discuss OHS issues</a:t>
            </a:r>
            <a:r>
              <a:rPr lang="en-AU" dirty="0" smtClean="0"/>
              <a:t>.</a:t>
            </a:r>
          </a:p>
          <a:p>
            <a:r>
              <a:rPr lang="en-AU" dirty="0" smtClean="0"/>
              <a:t>Any issues/matters wished to be discussed may be raised on your behalf.</a:t>
            </a:r>
          </a:p>
          <a:p>
            <a:r>
              <a:rPr lang="en-AU" dirty="0" smtClean="0"/>
              <a:t>Minutes are displayed on the OHS noticeboard located within the lunch room on level 12 of the Redmond Barry Building.</a:t>
            </a:r>
          </a:p>
        </p:txBody>
      </p:sp>
    </p:spTree>
    <p:extLst>
      <p:ext uri="{BB962C8B-B14F-4D97-AF65-F5344CB8AC3E}">
        <p14:creationId xmlns:p14="http://schemas.microsoft.com/office/powerpoint/2010/main" val="4280270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 Resolution</a:t>
            </a:r>
            <a:endParaRPr lang="en-AU" dirty="0"/>
          </a:p>
        </p:txBody>
      </p:sp>
      <p:sp>
        <p:nvSpPr>
          <p:cNvPr id="3" name="Content Placeholder 2"/>
          <p:cNvSpPr>
            <a:spLocks noGrp="1"/>
          </p:cNvSpPr>
          <p:nvPr>
            <p:ph idx="1"/>
          </p:nvPr>
        </p:nvSpPr>
        <p:spPr/>
        <p:txBody>
          <a:bodyPr/>
          <a:lstStyle/>
          <a:p>
            <a:r>
              <a:rPr lang="en-AU" dirty="0" smtClean="0"/>
              <a:t>The University has in place an Issue Resolution procedure found on the intranet site.</a:t>
            </a:r>
          </a:p>
          <a:p>
            <a:endParaRPr lang="en-AU" dirty="0" smtClean="0"/>
          </a:p>
          <a:p>
            <a:r>
              <a:rPr lang="en-AU" dirty="0" smtClean="0"/>
              <a:t>Your </a:t>
            </a:r>
            <a:r>
              <a:rPr lang="en-AU" dirty="0"/>
              <a:t>supervisor is the first point of contact for any matters relating to </a:t>
            </a:r>
            <a:r>
              <a:rPr lang="en-AU" dirty="0" smtClean="0"/>
              <a:t>OHS.</a:t>
            </a:r>
            <a:endParaRPr lang="en-AU" dirty="0"/>
          </a:p>
          <a:p>
            <a:endParaRPr lang="en-AU" dirty="0" smtClean="0"/>
          </a:p>
          <a:p>
            <a:r>
              <a:rPr lang="en-AU" dirty="0" smtClean="0"/>
              <a:t>Any OHS matters not being addressed by your supervisor – contact your OHS Advisor. </a:t>
            </a:r>
            <a:endParaRPr lang="en-AU" dirty="0"/>
          </a:p>
        </p:txBody>
      </p:sp>
    </p:spTree>
    <p:extLst>
      <p:ext uri="{BB962C8B-B14F-4D97-AF65-F5344CB8AC3E}">
        <p14:creationId xmlns:p14="http://schemas.microsoft.com/office/powerpoint/2010/main" val="4462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Tutoring Issues and Satisfaction Surveys</a:t>
            </a:r>
          </a:p>
        </p:txBody>
      </p:sp>
      <p:sp>
        <p:nvSpPr>
          <p:cNvPr id="4" name="Content Placeholder 3"/>
          <p:cNvSpPr>
            <a:spLocks noGrp="1"/>
          </p:cNvSpPr>
          <p:nvPr>
            <p:ph idx="1"/>
          </p:nvPr>
        </p:nvSpPr>
        <p:spPr>
          <a:xfrm>
            <a:off x="428625" y="1428750"/>
            <a:ext cx="8286750" cy="5429250"/>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In 2012 the University moved to online Student Experience Satisfaction Surveys.</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The effect of this is that we are more visible individually, and as a result of a lower response rate, students who are dissatisfied are more likely to comment.</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Within 6 months of graduation, all </a:t>
            </a:r>
            <a:r>
              <a:rPr lang="en-AU" sz="2800" dirty="0" err="1" smtClean="0">
                <a:solidFill>
                  <a:schemeClr val="accent3">
                    <a:lumMod val="50000"/>
                  </a:schemeClr>
                </a:solidFill>
                <a:latin typeface="+mj-lt"/>
              </a:rPr>
              <a:t>UoM</a:t>
            </a:r>
            <a:r>
              <a:rPr lang="en-AU" sz="2800" dirty="0" smtClean="0">
                <a:solidFill>
                  <a:schemeClr val="accent3">
                    <a:lumMod val="50000"/>
                  </a:schemeClr>
                </a:solidFill>
                <a:latin typeface="+mj-lt"/>
              </a:rPr>
              <a:t> students complete an online satisfaction survey. In comparison to other departments across the country, we rate 38 out of 39.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Workplace Bullying and Occupational Violence</a:t>
            </a:r>
            <a:endParaRPr lang="en-AU" dirty="0"/>
          </a:p>
        </p:txBody>
      </p:sp>
      <p:sp>
        <p:nvSpPr>
          <p:cNvPr id="3" name="Content Placeholder 2"/>
          <p:cNvSpPr>
            <a:spLocks noGrp="1"/>
          </p:cNvSpPr>
          <p:nvPr>
            <p:ph idx="1"/>
          </p:nvPr>
        </p:nvSpPr>
        <p:spPr/>
        <p:txBody>
          <a:bodyPr/>
          <a:lstStyle/>
          <a:p>
            <a:r>
              <a:rPr lang="en-AU" dirty="0"/>
              <a:t>The University has in </a:t>
            </a:r>
            <a:r>
              <a:rPr lang="en-AU" dirty="0" smtClean="0"/>
              <a:t>place: </a:t>
            </a:r>
          </a:p>
          <a:p>
            <a:pPr lvl="1"/>
            <a:r>
              <a:rPr lang="en-AU" dirty="0" smtClean="0"/>
              <a:t>Equal Opportunity Policy</a:t>
            </a:r>
          </a:p>
          <a:p>
            <a:pPr lvl="1"/>
            <a:r>
              <a:rPr lang="en-AU" dirty="0" smtClean="0"/>
              <a:t>Discrimination, Sexual, Harassment and Bullying Procedure</a:t>
            </a:r>
            <a:endParaRPr lang="en-AU" dirty="0"/>
          </a:p>
          <a:p>
            <a:r>
              <a:rPr lang="en-AU" dirty="0" smtClean="0"/>
              <a:t>Members are required to complete ‘Promoting Workplace Behaviours’ training.</a:t>
            </a:r>
          </a:p>
        </p:txBody>
      </p:sp>
    </p:spTree>
    <p:extLst>
      <p:ext uri="{BB962C8B-B14F-4D97-AF65-F5344CB8AC3E}">
        <p14:creationId xmlns:p14="http://schemas.microsoft.com/office/powerpoint/2010/main" val="3262218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marcinski\AppData\Local\Microsoft\Windows\Temporary Internet Files\Content.IE5\ME4QI7XM\question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68760"/>
            <a:ext cx="4277122" cy="427712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95536" y="5733256"/>
            <a:ext cx="8219256" cy="473224"/>
          </a:xfrm>
        </p:spPr>
        <p:txBody>
          <a:bodyPr/>
          <a:lstStyle/>
          <a:p>
            <a:r>
              <a:rPr lang="en-AU" dirty="0" smtClean="0"/>
              <a:t>NOTE: Email Summary will be sent out</a:t>
            </a:r>
            <a:endParaRPr lang="en-AU" dirty="0"/>
          </a:p>
        </p:txBody>
      </p:sp>
    </p:spTree>
    <p:extLst>
      <p:ext uri="{BB962C8B-B14F-4D97-AF65-F5344CB8AC3E}">
        <p14:creationId xmlns:p14="http://schemas.microsoft.com/office/powerpoint/2010/main" val="94094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071678"/>
            <a:ext cx="7851648" cy="1785950"/>
          </a:xfrm>
        </p:spPr>
        <p:txBody>
          <a:bodyPr/>
          <a:lstStyle/>
          <a:p>
            <a:pPr algn="ctr" eaLnBrk="1" fontAlgn="auto" hangingPunct="1">
              <a:spcAft>
                <a:spcPts val="0"/>
              </a:spcAft>
              <a:defRPr/>
            </a:pPr>
            <a:r>
              <a:rPr lang="en-AU" dirty="0" smtClean="0">
                <a:solidFill>
                  <a:schemeClr val="accent3">
                    <a:lumMod val="50000"/>
                  </a:schemeClr>
                </a:solidFill>
              </a:rPr>
              <a:t>Administrative Matters</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500063" y="571500"/>
            <a:ext cx="8229600" cy="714375"/>
          </a:xfrm>
        </p:spPr>
        <p:txBody>
          <a:bodyPr/>
          <a:lstStyle/>
          <a:p>
            <a:pPr algn="ctr" eaLnBrk="1" hangingPunct="1">
              <a:defRPr/>
            </a:pPr>
            <a:r>
              <a:rPr lang="en-AU" sz="4000" dirty="0" smtClean="0">
                <a:solidFill>
                  <a:schemeClr val="accent2">
                    <a:lumMod val="75000"/>
                  </a:schemeClr>
                </a:solidFill>
              </a:rPr>
              <a:t>Tutor Manual 2015</a:t>
            </a:r>
          </a:p>
        </p:txBody>
      </p:sp>
      <p:sp>
        <p:nvSpPr>
          <p:cNvPr id="20483" name="Content Placeholder 3"/>
          <p:cNvSpPr>
            <a:spLocks noGrp="1"/>
          </p:cNvSpPr>
          <p:nvPr>
            <p:ph idx="1"/>
          </p:nvPr>
        </p:nvSpPr>
        <p:spPr>
          <a:xfrm>
            <a:off x="428625" y="1500188"/>
            <a:ext cx="8358188" cy="4929187"/>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You will have all received a Tutor Manual when you came in today.</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I won’t spend time reading it out (and much is familiar to experienced tutors), but it is an important document that you should be familiar with.</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Section 2 relates to effective teaching principles; Section 3 outlines your responsibilities as a tutor; later sections describe policies with respect to extensions, plagiarism etc.</a:t>
            </a:r>
            <a:endParaRPr lang="en-AU" sz="28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500063" y="571500"/>
            <a:ext cx="8229600" cy="714375"/>
          </a:xfrm>
        </p:spPr>
        <p:txBody>
          <a:bodyPr/>
          <a:lstStyle/>
          <a:p>
            <a:pPr algn="ctr" eaLnBrk="1" hangingPunct="1">
              <a:defRPr/>
            </a:pPr>
            <a:r>
              <a:rPr lang="en-AU" sz="4000" dirty="0" smtClean="0">
                <a:solidFill>
                  <a:schemeClr val="accent2">
                    <a:lumMod val="75000"/>
                  </a:schemeClr>
                </a:solidFill>
              </a:rPr>
              <a:t>Administrative Issues</a:t>
            </a:r>
          </a:p>
        </p:txBody>
      </p:sp>
      <p:sp>
        <p:nvSpPr>
          <p:cNvPr id="20483" name="Content Placeholder 3"/>
          <p:cNvSpPr>
            <a:spLocks noGrp="1"/>
          </p:cNvSpPr>
          <p:nvPr>
            <p:ph idx="1"/>
          </p:nvPr>
        </p:nvSpPr>
        <p:spPr>
          <a:xfrm>
            <a:off x="428625" y="1571625"/>
            <a:ext cx="8358188" cy="4929188"/>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As we are now dealing with such large numbers in our undergraduate subjects, realistically the only place where students get personal interaction with academic staff is in their Lab Classes.</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Psychological Sciences is anxious that students’ educational experience is as positive as possible; and to that end, is encouraging a much closer relationship between tutors and students.</a:t>
            </a:r>
            <a:endParaRPr lang="en-AU" sz="28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68313" y="620713"/>
            <a:ext cx="8229600" cy="714375"/>
          </a:xfrm>
        </p:spPr>
        <p:txBody>
          <a:bodyPr/>
          <a:lstStyle/>
          <a:p>
            <a:pPr algn="ctr" eaLnBrk="1" hangingPunct="1">
              <a:defRPr/>
            </a:pPr>
            <a:r>
              <a:rPr lang="en-AU" sz="4000" dirty="0" smtClean="0">
                <a:solidFill>
                  <a:schemeClr val="accent2">
                    <a:lumMod val="75000"/>
                  </a:schemeClr>
                </a:solidFill>
              </a:rPr>
              <a:t>Administrative Matters</a:t>
            </a:r>
          </a:p>
        </p:txBody>
      </p:sp>
      <p:sp>
        <p:nvSpPr>
          <p:cNvPr id="4" name="Content Placeholder 3"/>
          <p:cNvSpPr>
            <a:spLocks noGrp="1"/>
          </p:cNvSpPr>
          <p:nvPr>
            <p:ph idx="1"/>
          </p:nvPr>
        </p:nvSpPr>
        <p:spPr>
          <a:xfrm>
            <a:off x="214282" y="1428736"/>
            <a:ext cx="8715375" cy="5087958"/>
          </a:xfrm>
        </p:spPr>
        <p:txBody>
          <a:bodyPr>
            <a:normAutofit/>
          </a:bodyPr>
          <a:lstStyle/>
          <a:p>
            <a:pPr marL="357188" indent="-357188"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The department has made a commitment to supporting tutors with rates of pay that are (somewhat) aligned with the amount of work tutors do.</a:t>
            </a:r>
          </a:p>
          <a:p>
            <a:pPr marL="357188" indent="-357188"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The other side of that is that tutors are expected to attend all lab briefing sessions and take all the classes assigned.</a:t>
            </a:r>
          </a:p>
          <a:p>
            <a:pPr marL="357188" indent="-357188"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Tutors are asked to never swap classes. If there is an emergency that prevents you from teaching a class, please let me know immediately.</a:t>
            </a:r>
            <a:endParaRPr lang="en-AU" sz="2800" dirty="0" smtClean="0">
              <a:solidFill>
                <a:srgbClr val="002060"/>
              </a:solidFill>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357430"/>
            <a:ext cx="7851648" cy="1785950"/>
          </a:xfrm>
        </p:spPr>
        <p:txBody>
          <a:bodyPr/>
          <a:lstStyle/>
          <a:p>
            <a:pPr algn="ctr" eaLnBrk="1" fontAlgn="auto" hangingPunct="1">
              <a:spcAft>
                <a:spcPts val="0"/>
              </a:spcAft>
              <a:defRPr/>
            </a:pPr>
            <a:r>
              <a:rPr lang="en-AU" dirty="0" smtClean="0">
                <a:solidFill>
                  <a:schemeClr val="accent3">
                    <a:lumMod val="50000"/>
                  </a:schemeClr>
                </a:solidFill>
              </a:rPr>
              <a:t>Contracts &amp; HR20 forms</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Pay Schedules</a:t>
            </a:r>
          </a:p>
        </p:txBody>
      </p:sp>
      <p:sp>
        <p:nvSpPr>
          <p:cNvPr id="4" name="Content Placeholder 3"/>
          <p:cNvSpPr>
            <a:spLocks noGrp="1"/>
          </p:cNvSpPr>
          <p:nvPr>
            <p:ph idx="1"/>
          </p:nvPr>
        </p:nvSpPr>
        <p:spPr>
          <a:xfrm>
            <a:off x="428625" y="2071688"/>
            <a:ext cx="8358188" cy="4286250"/>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In the University ‘Salaries and Loadings’, initial tutorials are equivalent to 3 hours work and repeat tutorials the equivalent of 2 hours.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breakdown of the hours is:</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Initial Tutorial: 1 hour preparation, 1 hour delivery, 1 hour marking;</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Repeat Tutorial: 1 hour delivery, 1 hour marking.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Example Tutor Contract</a:t>
            </a:r>
          </a:p>
        </p:txBody>
      </p:sp>
      <p:sp>
        <p:nvSpPr>
          <p:cNvPr id="4" name="Content Placeholder 3"/>
          <p:cNvSpPr>
            <a:spLocks noGrp="1"/>
          </p:cNvSpPr>
          <p:nvPr>
            <p:ph idx="1"/>
          </p:nvPr>
        </p:nvSpPr>
        <p:spPr>
          <a:xfrm>
            <a:off x="500063" y="1571625"/>
            <a:ext cx="8286750" cy="4857750"/>
          </a:xfrm>
        </p:spPr>
        <p:txBody>
          <a:bodyPr>
            <a:noAutofit/>
          </a:bodyPr>
          <a:lstStyle/>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Tutorial delivery (six lab weeks across the semester):</a:t>
            </a:r>
          </a:p>
          <a:p>
            <a:pPr marL="180975" indent="-180975"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	1 initial tutorial x 2 hours															12 hours</a:t>
            </a:r>
          </a:p>
          <a:p>
            <a:pPr marL="180975" indent="-180975"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	1 repeat tutorial x 2 hours														12 hours</a:t>
            </a:r>
          </a:p>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One hour preparation per hour initial tutorial						12 hours</a:t>
            </a:r>
          </a:p>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One hour tutor briefing meeting per initial tutorial		  	  6 hours</a:t>
            </a:r>
          </a:p>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Marking (2000 words) @ 2 per hour	 (48 scripts*)			</a:t>
            </a:r>
            <a:r>
              <a:rPr lang="en-AU" sz="2400" dirty="0" smtClean="0">
                <a:solidFill>
                  <a:schemeClr val="accent3">
                    <a:lumMod val="50000"/>
                  </a:schemeClr>
                </a:solidFill>
                <a:latin typeface="Calibri"/>
              </a:rPr>
              <a:t>24 hours</a:t>
            </a:r>
          </a:p>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Calibri"/>
              </a:rPr>
              <a:t>Student Contact																				12 hours </a:t>
            </a:r>
            <a:endParaRPr lang="en-AU" sz="2400" dirty="0" smtClean="0">
              <a:solidFill>
                <a:schemeClr val="accent3">
                  <a:lumMod val="50000"/>
                </a:schemeClr>
              </a:solidFill>
              <a:latin typeface="+mj-lt"/>
            </a:endParaRPr>
          </a:p>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Lab report marking consistency meeting		      					  2 hours</a:t>
            </a:r>
          </a:p>
          <a:p>
            <a:pPr marL="357188" indent="-357188" defTabSz="255588" eaLnBrk="1" fontAlgn="auto" hangingPunct="1">
              <a:lnSpc>
                <a:spcPct val="120000"/>
              </a:lnSpc>
              <a:spcAft>
                <a:spcPts val="0"/>
              </a:spcAft>
              <a:buClr>
                <a:srgbClr val="C00000"/>
              </a:buClr>
              <a:buFont typeface="Wingdings 2" pitchFamily="18" charset="2"/>
              <a:buNone/>
              <a:defRPr/>
            </a:pPr>
            <a:r>
              <a:rPr lang="en-AU" sz="2400" dirty="0" smtClean="0">
                <a:solidFill>
                  <a:schemeClr val="accent3">
                    <a:lumMod val="50000"/>
                  </a:schemeClr>
                </a:solidFill>
                <a:latin typeface="+mj-lt"/>
              </a:rPr>
              <a:t>															Total: 	 ~80 hours (+ Tutor Training)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Head Tutor</a:t>
            </a:r>
          </a:p>
        </p:txBody>
      </p:sp>
      <p:sp>
        <p:nvSpPr>
          <p:cNvPr id="4" name="Content Placeholder 3"/>
          <p:cNvSpPr>
            <a:spLocks noGrp="1"/>
          </p:cNvSpPr>
          <p:nvPr>
            <p:ph idx="1"/>
          </p:nvPr>
        </p:nvSpPr>
        <p:spPr>
          <a:xfrm>
            <a:off x="428625" y="2071688"/>
            <a:ext cx="8358188" cy="4429125"/>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Head Tutor position recognises the impact on workload resulting from 150 students or more in Third Year subjects.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In addition to the hours as a tutor, the Head Tutor will be paid for approximately an extra 52 hours over the semester.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Tutoring Issues and Satisfaction Surveys</a:t>
            </a:r>
          </a:p>
        </p:txBody>
      </p:sp>
      <p:sp>
        <p:nvSpPr>
          <p:cNvPr id="4" name="Content Placeholder 3"/>
          <p:cNvSpPr>
            <a:spLocks noGrp="1"/>
          </p:cNvSpPr>
          <p:nvPr>
            <p:ph idx="1"/>
          </p:nvPr>
        </p:nvSpPr>
        <p:spPr>
          <a:xfrm>
            <a:off x="395288" y="1928802"/>
            <a:ext cx="8286750" cy="3929090"/>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The University is expecting us to raise our position to be  in the top 5 within 5 years (although statisticians in the School have shown that this is in fact may not be possible).</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While this appears on the face of it to be unachievable, the differences between universities are in the hundredths of a percentage point.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Senior Tutor</a:t>
            </a:r>
          </a:p>
        </p:txBody>
      </p:sp>
      <p:sp>
        <p:nvSpPr>
          <p:cNvPr id="4" name="Content Placeholder 3"/>
          <p:cNvSpPr>
            <a:spLocks noGrp="1"/>
          </p:cNvSpPr>
          <p:nvPr>
            <p:ph idx="1"/>
          </p:nvPr>
        </p:nvSpPr>
        <p:spPr>
          <a:xfrm>
            <a:off x="428625" y="2071688"/>
            <a:ext cx="8358188" cy="4429125"/>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Senior Tutor position recognises the impact on workload resulting from &gt; 450 students and many tutors for each subject.</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In addition to the hours as a tutor, the Senior Tutor will be paid for approximately an extra 140 hours over the semester.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Principal Tutor</a:t>
            </a:r>
          </a:p>
        </p:txBody>
      </p:sp>
      <p:sp>
        <p:nvSpPr>
          <p:cNvPr id="4" name="Content Placeholder 3"/>
          <p:cNvSpPr>
            <a:spLocks noGrp="1"/>
          </p:cNvSpPr>
          <p:nvPr>
            <p:ph idx="1"/>
          </p:nvPr>
        </p:nvSpPr>
        <p:spPr>
          <a:xfrm>
            <a:off x="251520" y="1772816"/>
            <a:ext cx="8568951" cy="4727997"/>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There are three Principal Tutor positions responsible for each of 1</a:t>
            </a:r>
            <a:r>
              <a:rPr lang="en-AU" sz="2800" baseline="30000" dirty="0" smtClean="0">
                <a:solidFill>
                  <a:schemeClr val="accent3">
                    <a:lumMod val="50000"/>
                  </a:schemeClr>
                </a:solidFill>
                <a:latin typeface="+mj-lt"/>
              </a:rPr>
              <a:t>st</a:t>
            </a:r>
            <a:r>
              <a:rPr lang="en-AU" sz="2800" dirty="0" smtClean="0">
                <a:solidFill>
                  <a:schemeClr val="accent3">
                    <a:lumMod val="50000"/>
                  </a:schemeClr>
                </a:solidFill>
                <a:latin typeface="+mj-lt"/>
              </a:rPr>
              <a:t>, 2</a:t>
            </a:r>
            <a:r>
              <a:rPr lang="en-AU" sz="2800" baseline="30000" dirty="0" smtClean="0">
                <a:solidFill>
                  <a:schemeClr val="accent3">
                    <a:lumMod val="50000"/>
                  </a:schemeClr>
                </a:solidFill>
                <a:latin typeface="+mj-lt"/>
              </a:rPr>
              <a:t>nd</a:t>
            </a:r>
            <a:r>
              <a:rPr lang="en-AU" sz="2800" dirty="0" smtClean="0">
                <a:solidFill>
                  <a:schemeClr val="accent3">
                    <a:lumMod val="50000"/>
                  </a:schemeClr>
                </a:solidFill>
                <a:latin typeface="+mj-lt"/>
              </a:rPr>
              <a:t> and 3</a:t>
            </a:r>
            <a:r>
              <a:rPr lang="en-AU" sz="2800" baseline="30000" dirty="0" smtClean="0">
                <a:solidFill>
                  <a:schemeClr val="accent3">
                    <a:lumMod val="50000"/>
                  </a:schemeClr>
                </a:solidFill>
                <a:latin typeface="+mj-lt"/>
              </a:rPr>
              <a:t>rd</a:t>
            </a:r>
            <a:r>
              <a:rPr lang="en-AU" sz="2800" dirty="0" smtClean="0">
                <a:solidFill>
                  <a:schemeClr val="accent3">
                    <a:lumMod val="50000"/>
                  </a:schemeClr>
                </a:solidFill>
                <a:latin typeface="+mj-lt"/>
              </a:rPr>
              <a:t> year subjects. In each semester, the 2</a:t>
            </a:r>
            <a:r>
              <a:rPr lang="en-AU" sz="2800" baseline="30000" dirty="0" smtClean="0">
                <a:solidFill>
                  <a:schemeClr val="accent3">
                    <a:lumMod val="50000"/>
                  </a:schemeClr>
                </a:solidFill>
                <a:latin typeface="+mj-lt"/>
              </a:rPr>
              <a:t>nd</a:t>
            </a:r>
            <a:r>
              <a:rPr lang="en-AU" sz="2800" dirty="0" smtClean="0">
                <a:solidFill>
                  <a:schemeClr val="accent3">
                    <a:lumMod val="50000"/>
                  </a:schemeClr>
                </a:solidFill>
                <a:latin typeface="+mj-lt"/>
              </a:rPr>
              <a:t> Year Principal Tutor is one of the second year Senior Tutors and the 3nd </a:t>
            </a:r>
            <a:r>
              <a:rPr lang="en-AU" sz="2800" dirty="0">
                <a:solidFill>
                  <a:schemeClr val="accent3">
                    <a:lumMod val="50000"/>
                  </a:schemeClr>
                </a:solidFill>
                <a:latin typeface="+mj-lt"/>
              </a:rPr>
              <a:t>Year Principal Tutor </a:t>
            </a:r>
            <a:r>
              <a:rPr lang="en-AU" sz="2800" dirty="0" smtClean="0">
                <a:solidFill>
                  <a:schemeClr val="accent3">
                    <a:lumMod val="50000"/>
                  </a:schemeClr>
                </a:solidFill>
                <a:latin typeface="+mj-lt"/>
              </a:rPr>
              <a:t>is one of the third year Head Tutors.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Principal Tutors are 2-year fixed term contracts (~0.4 EFT). Responsibilities of the position extend beyond the 13 week (including O-Week) semester periods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Principal Tutor</a:t>
            </a:r>
          </a:p>
        </p:txBody>
      </p:sp>
      <p:sp>
        <p:nvSpPr>
          <p:cNvPr id="4" name="Content Placeholder 3"/>
          <p:cNvSpPr>
            <a:spLocks noGrp="1"/>
          </p:cNvSpPr>
          <p:nvPr>
            <p:ph idx="1"/>
          </p:nvPr>
        </p:nvSpPr>
        <p:spPr>
          <a:xfrm>
            <a:off x="428625" y="1556792"/>
            <a:ext cx="8358188" cy="4944021"/>
          </a:xfrm>
        </p:spPr>
        <p:txBody>
          <a:bodyPr>
            <a:normAutofit/>
          </a:bodyPr>
          <a:lstStyle/>
          <a:p>
            <a:pPr marL="269875" indent="-269875" defTabSz="255588" eaLnBrk="1" fontAlgn="auto" hangingPunct="1">
              <a:lnSpc>
                <a:spcPct val="120000"/>
              </a:lnSpc>
              <a:spcAft>
                <a:spcPts val="0"/>
              </a:spcAft>
              <a:buClr>
                <a:schemeClr val="accent2">
                  <a:lumMod val="75000"/>
                </a:schemeClr>
              </a:buClr>
              <a:buNone/>
              <a:defRPr/>
            </a:pPr>
            <a:r>
              <a:rPr lang="en-AU" sz="2800" dirty="0" smtClean="0">
                <a:solidFill>
                  <a:schemeClr val="accent3">
                    <a:lumMod val="50000"/>
                  </a:schemeClr>
                </a:solidFill>
                <a:latin typeface="+mj-lt"/>
              </a:rPr>
              <a:t>Principal Tutors:</a:t>
            </a:r>
          </a:p>
          <a:p>
            <a:pPr marL="360363" indent="-360363"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ensure that the lab class materials for the subject in which they are Senior/Head Tutor are sufficient to fill the full two hour period in every class.  </a:t>
            </a:r>
          </a:p>
          <a:p>
            <a:pPr marL="360363" indent="-360363"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take a leadership role at tutor briefings (e.g., outlining the breakdown of the lab class into timed sections; suggest innovative ways of presenting the slides)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Principal Tutor</a:t>
            </a:r>
          </a:p>
        </p:txBody>
      </p:sp>
      <p:sp>
        <p:nvSpPr>
          <p:cNvPr id="4" name="Content Placeholder 3"/>
          <p:cNvSpPr>
            <a:spLocks noGrp="1"/>
          </p:cNvSpPr>
          <p:nvPr>
            <p:ph idx="1"/>
          </p:nvPr>
        </p:nvSpPr>
        <p:spPr>
          <a:xfrm>
            <a:off x="179512" y="1628800"/>
            <a:ext cx="8784976" cy="5040560"/>
          </a:xfrm>
        </p:spPr>
        <p:txBody>
          <a:bodyPr>
            <a:noAutofit/>
          </a:bodyPr>
          <a:lstStyle/>
          <a:p>
            <a:pPr marL="514350" indent="-514350"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Principal Tutors visit one class for each tutor to provide feedback using a Peer Observation Feedback Sheet.  </a:t>
            </a:r>
          </a:p>
          <a:p>
            <a:pPr marL="514350" indent="-514350"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The Third Year Principal Tutor is responsible for assembling all third year attendance rolls.  </a:t>
            </a:r>
          </a:p>
          <a:p>
            <a:pPr marL="514350" indent="-514350"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In consultation with the third year subject convenors, the Principal Tutor forwards the extra work requirement (for students </a:t>
            </a:r>
            <a:r>
              <a:rPr lang="en-AU" sz="2800" dirty="0" smtClean="0">
                <a:solidFill>
                  <a:srgbClr val="9BBB59">
                    <a:lumMod val="50000"/>
                  </a:srgbClr>
                </a:solidFill>
                <a:latin typeface="Calibri"/>
              </a:rPr>
              <a:t>who failed to meet the 80% attendance hurdle) </a:t>
            </a:r>
            <a:r>
              <a:rPr lang="en-AU" sz="2800" dirty="0" smtClean="0">
                <a:solidFill>
                  <a:schemeClr val="accent3">
                    <a:lumMod val="50000"/>
                  </a:schemeClr>
                </a:solidFill>
                <a:latin typeface="+mj-lt"/>
              </a:rPr>
              <a:t>to the Tutor Coordinator who will follow up the students.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Principal Tutor</a:t>
            </a:r>
          </a:p>
        </p:txBody>
      </p:sp>
      <p:sp>
        <p:nvSpPr>
          <p:cNvPr id="4" name="Content Placeholder 3"/>
          <p:cNvSpPr>
            <a:spLocks noGrp="1"/>
          </p:cNvSpPr>
          <p:nvPr>
            <p:ph idx="1"/>
          </p:nvPr>
        </p:nvSpPr>
        <p:spPr>
          <a:xfrm>
            <a:off x="428625" y="1700808"/>
            <a:ext cx="8358188" cy="4800005"/>
          </a:xfrm>
        </p:spPr>
        <p:txBody>
          <a:bodyPr>
            <a:noAutofit/>
          </a:bodyPr>
          <a:lstStyle/>
          <a:p>
            <a:pPr marL="514350" indent="-514350" defTabSz="255588" eaLnBrk="1" fontAlgn="auto" hangingPunct="1">
              <a:lnSpc>
                <a:spcPct val="120000"/>
              </a:lnSpc>
              <a:spcAft>
                <a:spcPts val="0"/>
              </a:spcAft>
              <a:buClr>
                <a:srgbClr val="C0504D">
                  <a:lumMod val="75000"/>
                </a:srgbClr>
              </a:buClr>
              <a:defRPr/>
            </a:pPr>
            <a:r>
              <a:rPr lang="en-AU" sz="2800" dirty="0" smtClean="0">
                <a:solidFill>
                  <a:srgbClr val="9BBB59">
                    <a:lumMod val="50000"/>
                  </a:srgbClr>
                </a:solidFill>
                <a:latin typeface="+mj-lt"/>
              </a:rPr>
              <a:t>The Third Year Principal Tutor monitors the Discussion Board for all the third year subjects. Posts requiring an academic response are forwarded to the subject convener.</a:t>
            </a:r>
          </a:p>
          <a:p>
            <a:pPr marL="514350" indent="-514350" defTabSz="255588" eaLnBrk="1" fontAlgn="auto" hangingPunct="1">
              <a:lnSpc>
                <a:spcPct val="120000"/>
              </a:lnSpc>
              <a:spcAft>
                <a:spcPts val="0"/>
              </a:spcAft>
              <a:buClr>
                <a:srgbClr val="C0504D">
                  <a:lumMod val="75000"/>
                </a:srgbClr>
              </a:buClr>
              <a:defRPr/>
            </a:pPr>
            <a:r>
              <a:rPr lang="en-AU" sz="2800" dirty="0" smtClean="0">
                <a:solidFill>
                  <a:srgbClr val="9BBB59">
                    <a:lumMod val="50000"/>
                  </a:srgbClr>
                </a:solidFill>
                <a:latin typeface="+mj-lt"/>
              </a:rPr>
              <a:t>The Principal Tutors establish a list of representatives (one from each lab class), who communicate information/concerns to Staff-Student Liaison meetings.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500063" y="642938"/>
            <a:ext cx="8229600" cy="714375"/>
          </a:xfrm>
        </p:spPr>
        <p:txBody>
          <a:bodyPr/>
          <a:lstStyle/>
          <a:p>
            <a:pPr algn="ctr" eaLnBrk="1" hangingPunct="1">
              <a:defRPr/>
            </a:pPr>
            <a:r>
              <a:rPr lang="en-AU" sz="4000" dirty="0" smtClean="0">
                <a:solidFill>
                  <a:schemeClr val="accent2">
                    <a:lumMod val="75000"/>
                  </a:schemeClr>
                </a:solidFill>
              </a:rPr>
              <a:t>Tutor Pay Schedule</a:t>
            </a:r>
          </a:p>
        </p:txBody>
      </p:sp>
      <p:sp>
        <p:nvSpPr>
          <p:cNvPr id="4" name="Content Placeholder 3"/>
          <p:cNvSpPr>
            <a:spLocks noGrp="1"/>
          </p:cNvSpPr>
          <p:nvPr>
            <p:ph idx="1"/>
          </p:nvPr>
        </p:nvSpPr>
        <p:spPr>
          <a:xfrm>
            <a:off x="0" y="1428750"/>
            <a:ext cx="9144000" cy="5429250"/>
          </a:xfrm>
        </p:spPr>
        <p:txBody>
          <a:bodyPr>
            <a:normAutofit/>
          </a:bodyPr>
          <a:lstStyle/>
          <a:p>
            <a:pPr marL="357188" indent="-357188"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You will have already received an individual contract detailing your total time commitment based on the subject and the number of lab classes taken. The total is converted to initial and repeat tutorials across 8 timecards.</a:t>
            </a:r>
          </a:p>
          <a:p>
            <a:pPr marL="357188" indent="-357188"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In due course you will be sent an HR20 form to complete online. Please complete the bank details and upload the form as soon as possible after you have received it.</a:t>
            </a:r>
          </a:p>
          <a:p>
            <a:pPr marL="357188" indent="-357188" defTabSz="255588" eaLnBrk="1" fontAlgn="auto" hangingPunct="1">
              <a:lnSpc>
                <a:spcPct val="120000"/>
              </a:lnSpc>
              <a:spcAft>
                <a:spcPts val="0"/>
              </a:spcAft>
              <a:buClr>
                <a:schemeClr val="accent2">
                  <a:lumMod val="75000"/>
                </a:schemeClr>
              </a:buClr>
              <a:defRPr/>
            </a:pPr>
            <a:r>
              <a:rPr lang="en-AU" sz="2800" dirty="0" smtClean="0">
                <a:solidFill>
                  <a:schemeClr val="accent3">
                    <a:lumMod val="50000"/>
                  </a:schemeClr>
                </a:solidFill>
                <a:latin typeface="+mj-lt"/>
              </a:rPr>
              <a:t>If you are new to tutoring you will also need to provide a Tax Declaration Form and a certified copy of your passport or Birth Certificate.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Tutor Contracts &amp; HR20 Forms</a:t>
            </a:r>
          </a:p>
        </p:txBody>
      </p:sp>
      <p:sp>
        <p:nvSpPr>
          <p:cNvPr id="4" name="Content Placeholder 3"/>
          <p:cNvSpPr>
            <a:spLocks noGrp="1"/>
          </p:cNvSpPr>
          <p:nvPr>
            <p:ph idx="1"/>
          </p:nvPr>
        </p:nvSpPr>
        <p:spPr>
          <a:xfrm>
            <a:off x="428625" y="1500188"/>
            <a:ext cx="8358188" cy="1285875"/>
          </a:xfrm>
        </p:spPr>
        <p:txBody>
          <a:bodyPr>
            <a:norm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sz="2800" dirty="0" smtClean="0">
                <a:solidFill>
                  <a:schemeClr val="accent3">
                    <a:lumMod val="50000"/>
                  </a:schemeClr>
                </a:solidFill>
                <a:latin typeface="+mj-lt"/>
              </a:rPr>
              <a:t>At the bottom of your contract is a table that looks like this:</a:t>
            </a:r>
          </a:p>
          <a:p>
            <a:pPr marL="357188" indent="-357188" defTabSz="255588" eaLnBrk="1" fontAlgn="auto" hangingPunct="1">
              <a:lnSpc>
                <a:spcPct val="120000"/>
              </a:lnSpc>
              <a:spcAft>
                <a:spcPts val="0"/>
              </a:spcAft>
              <a:buClr>
                <a:srgbClr val="C00000"/>
              </a:buClr>
              <a:defRPr/>
            </a:pPr>
            <a:endParaRPr lang="en-AU" sz="2800" dirty="0" smtClean="0">
              <a:solidFill>
                <a:srgbClr val="002060"/>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988071149"/>
              </p:ext>
            </p:extLst>
          </p:nvPr>
        </p:nvGraphicFramePr>
        <p:xfrm>
          <a:off x="179512" y="2714625"/>
          <a:ext cx="8464425" cy="2513330"/>
        </p:xfrm>
        <a:graphic>
          <a:graphicData uri="http://schemas.openxmlformats.org/drawingml/2006/table">
            <a:tbl>
              <a:tblPr/>
              <a:tblGrid>
                <a:gridCol w="4824536"/>
                <a:gridCol w="1687329"/>
                <a:gridCol w="1952560"/>
              </a:tblGrid>
              <a:tr h="708025">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1" i="0" u="none" strike="noStrike" cap="none" normalizeH="0" baseline="0" dirty="0" smtClean="0">
                          <a:ln>
                            <a:noFill/>
                          </a:ln>
                          <a:solidFill>
                            <a:schemeClr val="accent3">
                              <a:lumMod val="50000"/>
                            </a:schemeClr>
                          </a:solidFill>
                          <a:effectLst/>
                          <a:latin typeface="Calibri" pitchFamily="34" charset="0"/>
                          <a:cs typeface="Times New Roman" pitchFamily="18" charset="0"/>
                        </a:rPr>
                        <a:t>Timecard Type</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1" i="0" u="none" strike="noStrike" cap="none" normalizeH="0" baseline="0" dirty="0" smtClean="0">
                          <a:ln>
                            <a:noFill/>
                          </a:ln>
                          <a:solidFill>
                            <a:schemeClr val="accent3">
                              <a:lumMod val="50000"/>
                            </a:schemeClr>
                          </a:solidFill>
                          <a:effectLst/>
                          <a:latin typeface="Calibri" pitchFamily="34" charset="0"/>
                          <a:cs typeface="Times New Roman" pitchFamily="18" charset="0"/>
                        </a:rPr>
                        <a:t>Number of Timecards</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1" i="0" u="none" strike="noStrike" cap="none" normalizeH="0" baseline="0" smtClean="0">
                          <a:ln>
                            <a:noFill/>
                          </a:ln>
                          <a:solidFill>
                            <a:schemeClr val="accent3">
                              <a:lumMod val="50000"/>
                            </a:schemeClr>
                          </a:solidFill>
                          <a:effectLst/>
                          <a:latin typeface="Calibri" pitchFamily="34" charset="0"/>
                          <a:cs typeface="Times New Roman" pitchFamily="18" charset="0"/>
                        </a:rPr>
                        <a:t>Total Hours Submitted</a:t>
                      </a:r>
                      <a:endParaRPr kumimoji="0" lang="en-US" sz="2400" b="0" i="0" u="none" strike="noStrike" cap="none" normalizeH="0" baseline="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r>
              <a:tr h="708025">
                <a:tc>
                  <a:txBody>
                    <a:bodyPr/>
                    <a:lstStyle/>
                    <a:p>
                      <a:pPr marL="0" marR="0" lvl="0" indent="0" algn="l"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2 Initial Tutorials + 5 Repeat Tutorials</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5</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80</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r>
              <a:tr h="708025">
                <a:tc>
                  <a:txBody>
                    <a:bodyPr/>
                    <a:lstStyle/>
                    <a:p>
                      <a:pPr marL="0" marR="0" lvl="0" indent="0" algn="l"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3 Initial Tutorials + 3 Repeat Tutorials</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3</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45</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Tutor Contracts &amp; HR20 Forms</a:t>
            </a:r>
          </a:p>
        </p:txBody>
      </p:sp>
      <p:sp>
        <p:nvSpPr>
          <p:cNvPr id="6" name="Content Placeholder 3"/>
          <p:cNvSpPr txBox="1">
            <a:spLocks/>
          </p:cNvSpPr>
          <p:nvPr/>
        </p:nvSpPr>
        <p:spPr bwMode="auto">
          <a:xfrm>
            <a:off x="107504" y="1700807"/>
            <a:ext cx="8928992" cy="4942881"/>
          </a:xfrm>
          <a:prstGeom prst="rect">
            <a:avLst/>
          </a:prstGeom>
          <a:noFill/>
          <a:ln w="9525">
            <a:noFill/>
            <a:miter lim="800000"/>
            <a:headEnd/>
            <a:tailEnd/>
          </a:ln>
        </p:spPr>
        <p:txBody>
          <a:bodyPr>
            <a:normAutofit/>
          </a:bodyPr>
          <a:lstStyle/>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You will be required to submit the first 7 timecards during semester – </a:t>
            </a:r>
            <a:r>
              <a:rPr lang="en-AU" sz="2600" dirty="0" err="1" smtClean="0">
                <a:solidFill>
                  <a:schemeClr val="accent3">
                    <a:lumMod val="50000"/>
                  </a:schemeClr>
                </a:solidFill>
                <a:latin typeface="+mj-lt"/>
                <a:cs typeface="+mn-cs"/>
              </a:rPr>
              <a:t>Pras</a:t>
            </a:r>
            <a:r>
              <a:rPr lang="en-AU" sz="2600" dirty="0" smtClean="0">
                <a:solidFill>
                  <a:schemeClr val="accent3">
                    <a:lumMod val="50000"/>
                  </a:schemeClr>
                </a:solidFill>
                <a:latin typeface="+mj-lt"/>
                <a:cs typeface="+mn-cs"/>
              </a:rPr>
              <a:t> will enter the final timecard (Timecard 8) which will include any adjustment caused by absences or replacement classes.</a:t>
            </a: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Timecards are entered fortnightly on Wednesdays. Entry dates for Semester 1 are: Timecard 1 – July 29; </a:t>
            </a:r>
            <a:r>
              <a:rPr lang="en-AU" sz="2600" dirty="0" smtClean="0">
                <a:solidFill>
                  <a:schemeClr val="accent3">
                    <a:lumMod val="50000"/>
                  </a:schemeClr>
                </a:solidFill>
                <a:latin typeface="+mj-lt"/>
              </a:rPr>
              <a:t>Timecard </a:t>
            </a:r>
            <a:r>
              <a:rPr lang="en-AU" sz="2600" dirty="0" smtClean="0">
                <a:solidFill>
                  <a:schemeClr val="accent3">
                    <a:lumMod val="50000"/>
                  </a:schemeClr>
                </a:solidFill>
                <a:latin typeface="+mj-lt"/>
                <a:cs typeface="+mn-cs"/>
              </a:rPr>
              <a:t>2 </a:t>
            </a:r>
            <a:r>
              <a:rPr lang="en-AU" sz="2600" dirty="0" smtClean="0">
                <a:solidFill>
                  <a:schemeClr val="accent3">
                    <a:lumMod val="50000"/>
                  </a:schemeClr>
                </a:solidFill>
                <a:latin typeface="+mj-lt"/>
              </a:rPr>
              <a:t>– </a:t>
            </a:r>
            <a:r>
              <a:rPr lang="en-AU" sz="2600" dirty="0" smtClean="0">
                <a:solidFill>
                  <a:schemeClr val="accent3">
                    <a:lumMod val="50000"/>
                  </a:schemeClr>
                </a:solidFill>
                <a:latin typeface="+mj-lt"/>
                <a:cs typeface="+mn-cs"/>
              </a:rPr>
              <a:t>August 12; </a:t>
            </a:r>
            <a:r>
              <a:rPr lang="en-AU" sz="2600" dirty="0" smtClean="0">
                <a:solidFill>
                  <a:schemeClr val="accent3">
                    <a:lumMod val="50000"/>
                  </a:schemeClr>
                </a:solidFill>
                <a:latin typeface="+mj-lt"/>
              </a:rPr>
              <a:t>Timecard </a:t>
            </a:r>
            <a:r>
              <a:rPr lang="en-AU" sz="2600" dirty="0" smtClean="0">
                <a:solidFill>
                  <a:schemeClr val="accent3">
                    <a:lumMod val="50000"/>
                  </a:schemeClr>
                </a:solidFill>
                <a:latin typeface="+mj-lt"/>
                <a:cs typeface="+mn-cs"/>
              </a:rPr>
              <a:t>3 </a:t>
            </a:r>
            <a:r>
              <a:rPr lang="en-AU" sz="2600" dirty="0">
                <a:solidFill>
                  <a:schemeClr val="accent3">
                    <a:lumMod val="50000"/>
                  </a:schemeClr>
                </a:solidFill>
                <a:latin typeface="+mj-lt"/>
              </a:rPr>
              <a:t>–</a:t>
            </a:r>
            <a:r>
              <a:rPr lang="en-AU" sz="2600" dirty="0" smtClean="0">
                <a:solidFill>
                  <a:schemeClr val="accent3">
                    <a:lumMod val="50000"/>
                  </a:schemeClr>
                </a:solidFill>
                <a:latin typeface="+mj-lt"/>
                <a:cs typeface="+mn-cs"/>
              </a:rPr>
              <a:t> August 26: </a:t>
            </a:r>
            <a:r>
              <a:rPr lang="en-AU" sz="2600" dirty="0" smtClean="0">
                <a:solidFill>
                  <a:schemeClr val="accent3">
                    <a:lumMod val="50000"/>
                  </a:schemeClr>
                </a:solidFill>
                <a:latin typeface="+mj-lt"/>
              </a:rPr>
              <a:t>Timecard </a:t>
            </a:r>
            <a:r>
              <a:rPr lang="en-AU" sz="2600" dirty="0" smtClean="0">
                <a:solidFill>
                  <a:schemeClr val="accent3">
                    <a:lumMod val="50000"/>
                  </a:schemeClr>
                </a:solidFill>
                <a:latin typeface="+mj-lt"/>
                <a:cs typeface="+mn-cs"/>
              </a:rPr>
              <a:t>4 </a:t>
            </a:r>
            <a:r>
              <a:rPr lang="en-AU" sz="2600" dirty="0">
                <a:solidFill>
                  <a:schemeClr val="accent3">
                    <a:lumMod val="50000"/>
                  </a:schemeClr>
                </a:solidFill>
                <a:latin typeface="+mj-lt"/>
              </a:rPr>
              <a:t>–</a:t>
            </a:r>
            <a:r>
              <a:rPr lang="en-AU" sz="2600" dirty="0" smtClean="0">
                <a:solidFill>
                  <a:schemeClr val="accent3">
                    <a:lumMod val="50000"/>
                  </a:schemeClr>
                </a:solidFill>
                <a:latin typeface="+mj-lt"/>
                <a:cs typeface="+mn-cs"/>
              </a:rPr>
              <a:t> September 9; </a:t>
            </a:r>
            <a:r>
              <a:rPr lang="en-AU" sz="2600" dirty="0" smtClean="0">
                <a:solidFill>
                  <a:schemeClr val="accent3">
                    <a:lumMod val="50000"/>
                  </a:schemeClr>
                </a:solidFill>
                <a:latin typeface="+mj-lt"/>
              </a:rPr>
              <a:t>Timecard </a:t>
            </a:r>
            <a:r>
              <a:rPr lang="en-AU" sz="2600" dirty="0" smtClean="0">
                <a:solidFill>
                  <a:schemeClr val="accent3">
                    <a:lumMod val="50000"/>
                  </a:schemeClr>
                </a:solidFill>
                <a:latin typeface="+mj-lt"/>
                <a:cs typeface="+mn-cs"/>
              </a:rPr>
              <a:t>5 </a:t>
            </a:r>
            <a:r>
              <a:rPr lang="en-AU" sz="2600" dirty="0">
                <a:solidFill>
                  <a:schemeClr val="accent3">
                    <a:lumMod val="50000"/>
                  </a:schemeClr>
                </a:solidFill>
                <a:latin typeface="+mj-lt"/>
              </a:rPr>
              <a:t>–</a:t>
            </a:r>
            <a:r>
              <a:rPr lang="en-AU" sz="2600" dirty="0" smtClean="0">
                <a:solidFill>
                  <a:schemeClr val="accent3">
                    <a:lumMod val="50000"/>
                  </a:schemeClr>
                </a:solidFill>
                <a:latin typeface="+mj-lt"/>
                <a:cs typeface="+mn-cs"/>
              </a:rPr>
              <a:t> September 23;  </a:t>
            </a:r>
            <a:r>
              <a:rPr lang="en-AU" sz="2600" dirty="0" smtClean="0">
                <a:solidFill>
                  <a:schemeClr val="accent3">
                    <a:lumMod val="50000"/>
                  </a:schemeClr>
                </a:solidFill>
                <a:latin typeface="+mj-lt"/>
              </a:rPr>
              <a:t>Timecard </a:t>
            </a:r>
            <a:r>
              <a:rPr lang="en-AU" sz="2600" dirty="0" smtClean="0">
                <a:solidFill>
                  <a:schemeClr val="accent3">
                    <a:lumMod val="50000"/>
                  </a:schemeClr>
                </a:solidFill>
                <a:latin typeface="+mj-lt"/>
                <a:cs typeface="+mn-cs"/>
              </a:rPr>
              <a:t>6 </a:t>
            </a:r>
            <a:r>
              <a:rPr lang="en-AU" sz="2600" dirty="0">
                <a:solidFill>
                  <a:schemeClr val="accent3">
                    <a:lumMod val="50000"/>
                  </a:schemeClr>
                </a:solidFill>
                <a:latin typeface="+mj-lt"/>
              </a:rPr>
              <a:t>–</a:t>
            </a:r>
            <a:r>
              <a:rPr lang="en-AU" sz="2600" dirty="0" smtClean="0">
                <a:solidFill>
                  <a:schemeClr val="accent3">
                    <a:lumMod val="50000"/>
                  </a:schemeClr>
                </a:solidFill>
                <a:latin typeface="+mj-lt"/>
                <a:cs typeface="+mn-cs"/>
              </a:rPr>
              <a:t> October 7 and  </a:t>
            </a:r>
            <a:r>
              <a:rPr lang="en-AU" sz="2600" dirty="0" smtClean="0">
                <a:solidFill>
                  <a:schemeClr val="accent3">
                    <a:lumMod val="50000"/>
                  </a:schemeClr>
                </a:solidFill>
                <a:latin typeface="+mj-lt"/>
              </a:rPr>
              <a:t>Timecard </a:t>
            </a:r>
            <a:r>
              <a:rPr lang="en-AU" sz="2600" dirty="0" smtClean="0">
                <a:solidFill>
                  <a:schemeClr val="accent3">
                    <a:lumMod val="50000"/>
                  </a:schemeClr>
                </a:solidFill>
                <a:latin typeface="+mj-lt"/>
                <a:cs typeface="+mn-cs"/>
              </a:rPr>
              <a:t>7 </a:t>
            </a:r>
            <a:r>
              <a:rPr lang="en-AU" sz="2600" dirty="0">
                <a:solidFill>
                  <a:schemeClr val="accent3">
                    <a:lumMod val="50000"/>
                  </a:schemeClr>
                </a:solidFill>
                <a:latin typeface="+mj-lt"/>
              </a:rPr>
              <a:t>–</a:t>
            </a:r>
            <a:r>
              <a:rPr lang="en-AU" sz="2600" dirty="0" smtClean="0">
                <a:solidFill>
                  <a:schemeClr val="accent3">
                    <a:lumMod val="50000"/>
                  </a:schemeClr>
                </a:solidFill>
                <a:latin typeface="+mj-lt"/>
                <a:cs typeface="+mn-cs"/>
              </a:rPr>
              <a:t> October 21.</a:t>
            </a:r>
          </a:p>
        </p:txBody>
      </p:sp>
    </p:spTree>
    <p:extLst>
      <p:ext uri="{BB962C8B-B14F-4D97-AF65-F5344CB8AC3E}">
        <p14:creationId xmlns:p14="http://schemas.microsoft.com/office/powerpoint/2010/main" val="9664732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Tutor Contracts &amp; HR20 Forms</a:t>
            </a:r>
          </a:p>
        </p:txBody>
      </p:sp>
      <p:sp>
        <p:nvSpPr>
          <p:cNvPr id="6" name="Content Placeholder 3"/>
          <p:cNvSpPr txBox="1">
            <a:spLocks/>
          </p:cNvSpPr>
          <p:nvPr/>
        </p:nvSpPr>
        <p:spPr bwMode="auto">
          <a:xfrm>
            <a:off x="539552" y="1916831"/>
            <a:ext cx="8136904" cy="4726857"/>
          </a:xfrm>
          <a:prstGeom prst="rect">
            <a:avLst/>
          </a:prstGeom>
          <a:noFill/>
          <a:ln w="9525">
            <a:noFill/>
            <a:miter lim="800000"/>
            <a:headEnd/>
            <a:tailEnd/>
          </a:ln>
        </p:spPr>
        <p:txBody>
          <a:bodyPr>
            <a:normAutofit/>
          </a:bodyPr>
          <a:lstStyle/>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If the contracts have been processed in time for you to enter your first timecard on July 29, payment </a:t>
            </a:r>
            <a:r>
              <a:rPr lang="en-AU" sz="2600" dirty="0">
                <a:solidFill>
                  <a:schemeClr val="accent3">
                    <a:lumMod val="50000"/>
                  </a:schemeClr>
                </a:solidFill>
                <a:latin typeface="+mj-lt"/>
                <a:cs typeface="+mn-cs"/>
              </a:rPr>
              <a:t>for your first timecard of </a:t>
            </a:r>
            <a:r>
              <a:rPr lang="en-AU" sz="2600" dirty="0" smtClean="0">
                <a:solidFill>
                  <a:schemeClr val="accent3">
                    <a:lumMod val="50000"/>
                  </a:schemeClr>
                </a:solidFill>
                <a:latin typeface="+mj-lt"/>
                <a:cs typeface="+mn-cs"/>
              </a:rPr>
              <a:t>8 </a:t>
            </a:r>
            <a:r>
              <a:rPr lang="en-AU" sz="2600" dirty="0">
                <a:solidFill>
                  <a:schemeClr val="accent3">
                    <a:lumMod val="50000"/>
                  </a:schemeClr>
                </a:solidFill>
                <a:latin typeface="+mj-lt"/>
                <a:cs typeface="+mn-cs"/>
              </a:rPr>
              <a:t>(fortnightly) should be in your bank account on </a:t>
            </a:r>
            <a:r>
              <a:rPr lang="en-AU" sz="2600" dirty="0" smtClean="0">
                <a:solidFill>
                  <a:schemeClr val="accent3">
                    <a:lumMod val="50000"/>
                  </a:schemeClr>
                </a:solidFill>
                <a:latin typeface="+mj-lt"/>
                <a:cs typeface="+mn-cs"/>
              </a:rPr>
              <a:t>August 6.</a:t>
            </a: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If your tutor contract string has not appeared in Themis before July 29, please enter a double timecard on August 12.</a:t>
            </a:r>
          </a:p>
          <a:p>
            <a:pPr defTabSz="255588" fontAlgn="auto">
              <a:lnSpc>
                <a:spcPct val="120000"/>
              </a:lnSpc>
              <a:spcBef>
                <a:spcPct val="20000"/>
              </a:spcBef>
              <a:spcAft>
                <a:spcPts val="0"/>
              </a:spcAft>
              <a:buClr>
                <a:srgbClr val="C00000"/>
              </a:buClr>
              <a:buSzPct val="95000"/>
              <a:defRPr/>
            </a:pPr>
            <a:endParaRPr lang="en-AU" sz="2800" dirty="0">
              <a:solidFill>
                <a:srgbClr val="002060"/>
              </a:solidFill>
              <a:latin typeface="+mj-lt"/>
              <a:cs typeface="+mn-cs"/>
            </a:endParaRPr>
          </a:p>
        </p:txBody>
      </p:sp>
    </p:spTree>
    <p:extLst>
      <p:ext uri="{BB962C8B-B14F-4D97-AF65-F5344CB8AC3E}">
        <p14:creationId xmlns:p14="http://schemas.microsoft.com/office/powerpoint/2010/main" val="41742050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9" y="1369773"/>
            <a:ext cx="7315664" cy="4183303"/>
          </a:xfrm>
          <a:prstGeom prst="rect">
            <a:avLst/>
          </a:prstGeom>
        </p:spPr>
      </p:pic>
      <p:sp>
        <p:nvSpPr>
          <p:cNvPr id="18434" name="Title 2"/>
          <p:cNvSpPr>
            <a:spLocks noGrp="1"/>
          </p:cNvSpPr>
          <p:nvPr>
            <p:ph type="title"/>
          </p:nvPr>
        </p:nvSpPr>
        <p:spPr>
          <a:xfrm>
            <a:off x="428596" y="571480"/>
            <a:ext cx="8229600" cy="714375"/>
          </a:xfrm>
        </p:spPr>
        <p:txBody>
          <a:bodyPr/>
          <a:lstStyle/>
          <a:p>
            <a:pPr algn="ctr" eaLnBrk="1" hangingPunct="1">
              <a:defRPr/>
            </a:pPr>
            <a:r>
              <a:rPr lang="en-AU" sz="4000" dirty="0" smtClean="0">
                <a:solidFill>
                  <a:schemeClr val="accent2">
                    <a:lumMod val="75000"/>
                  </a:schemeClr>
                </a:solidFill>
              </a:rPr>
              <a:t>Timecard Entry</a:t>
            </a:r>
          </a:p>
        </p:txBody>
      </p:sp>
      <p:sp>
        <p:nvSpPr>
          <p:cNvPr id="4" name="Rectangle 3"/>
          <p:cNvSpPr/>
          <p:nvPr/>
        </p:nvSpPr>
        <p:spPr>
          <a:xfrm>
            <a:off x="6943957" y="4077072"/>
            <a:ext cx="2520280" cy="707886"/>
          </a:xfrm>
          <a:prstGeom prst="rect">
            <a:avLst/>
          </a:prstGeom>
        </p:spPr>
        <p:txBody>
          <a:bodyPr wrap="square">
            <a:spAutoFit/>
          </a:bodyPr>
          <a:lstStyle/>
          <a:p>
            <a:r>
              <a:rPr lang="en-AU" sz="2000" dirty="0">
                <a:latin typeface="+mj-lt"/>
              </a:rPr>
              <a:t> </a:t>
            </a:r>
          </a:p>
          <a:p>
            <a:r>
              <a:rPr lang="en-AU" sz="2000" dirty="0">
                <a:latin typeface="+mj-lt"/>
              </a:rPr>
              <a:t> </a:t>
            </a:r>
          </a:p>
        </p:txBody>
      </p:sp>
      <p:sp>
        <p:nvSpPr>
          <p:cNvPr id="9" name="Rectangle 8"/>
          <p:cNvSpPr/>
          <p:nvPr/>
        </p:nvSpPr>
        <p:spPr>
          <a:xfrm>
            <a:off x="323528" y="5877272"/>
            <a:ext cx="8031098" cy="757130"/>
          </a:xfrm>
          <a:prstGeom prst="rect">
            <a:avLst/>
          </a:prstGeom>
        </p:spPr>
        <p:txBody>
          <a:bodyPr wrap="square">
            <a:sp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dirty="0">
                <a:solidFill>
                  <a:schemeClr val="accent3">
                    <a:lumMod val="50000"/>
                  </a:schemeClr>
                </a:solidFill>
              </a:rPr>
              <a:t>Approver:</a:t>
            </a:r>
          </a:p>
          <a:p>
            <a:pPr marL="0" indent="0" defTabSz="255588" eaLnBrk="1" fontAlgn="auto" hangingPunct="1">
              <a:lnSpc>
                <a:spcPct val="120000"/>
              </a:lnSpc>
              <a:spcAft>
                <a:spcPts val="0"/>
              </a:spcAft>
              <a:buClr>
                <a:srgbClr val="C00000"/>
              </a:buClr>
              <a:buFont typeface="Wingdings 2" pitchFamily="18" charset="2"/>
              <a:buNone/>
              <a:defRPr/>
            </a:pPr>
            <a:r>
              <a:rPr lang="en-AU" dirty="0">
                <a:solidFill>
                  <a:schemeClr val="accent3">
                    <a:lumMod val="50000"/>
                  </a:schemeClr>
                </a:solidFill>
              </a:rPr>
              <a:t>1st Year </a:t>
            </a:r>
            <a:r>
              <a:rPr lang="en-AU" dirty="0" smtClean="0">
                <a:solidFill>
                  <a:schemeClr val="accent3">
                    <a:lumMod val="50000"/>
                  </a:schemeClr>
                </a:solidFill>
              </a:rPr>
              <a:t>– Chris Groot; 2nd </a:t>
            </a:r>
            <a:r>
              <a:rPr lang="en-AU" dirty="0">
                <a:solidFill>
                  <a:schemeClr val="accent3">
                    <a:lumMod val="50000"/>
                  </a:schemeClr>
                </a:solidFill>
              </a:rPr>
              <a:t>Year </a:t>
            </a:r>
            <a:r>
              <a:rPr lang="en-AU" dirty="0" smtClean="0">
                <a:solidFill>
                  <a:schemeClr val="accent3">
                    <a:lumMod val="50000"/>
                  </a:schemeClr>
                </a:solidFill>
              </a:rPr>
              <a:t>– Geoff Saw; 3rd </a:t>
            </a:r>
            <a:r>
              <a:rPr lang="en-AU" dirty="0">
                <a:solidFill>
                  <a:schemeClr val="accent3">
                    <a:lumMod val="50000"/>
                  </a:schemeClr>
                </a:solidFill>
              </a:rPr>
              <a:t>Year </a:t>
            </a:r>
            <a:r>
              <a:rPr lang="en-AU" dirty="0" smtClean="0">
                <a:solidFill>
                  <a:schemeClr val="accent3">
                    <a:lumMod val="50000"/>
                  </a:schemeClr>
                </a:solidFill>
              </a:rPr>
              <a:t>– Annie Blunden </a:t>
            </a:r>
            <a:endParaRPr lang="en-AU" dirty="0">
              <a:solidFill>
                <a:schemeClr val="accent3">
                  <a:lumMod val="50000"/>
                </a:schemeClr>
              </a:solidFill>
            </a:endParaRPr>
          </a:p>
        </p:txBody>
      </p:sp>
      <p:sp>
        <p:nvSpPr>
          <p:cNvPr id="12" name="Rectangle 11"/>
          <p:cNvSpPr/>
          <p:nvPr/>
        </p:nvSpPr>
        <p:spPr>
          <a:xfrm>
            <a:off x="7333704" y="1164549"/>
            <a:ext cx="1080120" cy="424732"/>
          </a:xfrm>
          <a:prstGeom prst="rect">
            <a:avLst/>
          </a:prstGeom>
        </p:spPr>
        <p:txBody>
          <a:bodyPr wrap="square">
            <a:sp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dirty="0">
                <a:solidFill>
                  <a:schemeClr val="accent3">
                    <a:lumMod val="50000"/>
                  </a:schemeClr>
                </a:solidFill>
              </a:rPr>
              <a:t>Subject</a:t>
            </a:r>
          </a:p>
        </p:txBody>
      </p:sp>
      <p:sp>
        <p:nvSpPr>
          <p:cNvPr id="13" name="Rectangle 12"/>
          <p:cNvSpPr/>
          <p:nvPr/>
        </p:nvSpPr>
        <p:spPr>
          <a:xfrm>
            <a:off x="7291904" y="1830489"/>
            <a:ext cx="1871700" cy="726609"/>
          </a:xfrm>
          <a:prstGeom prst="rect">
            <a:avLst/>
          </a:prstGeom>
        </p:spPr>
        <p:txBody>
          <a:bodyPr wrap="square">
            <a:sp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dirty="0">
                <a:solidFill>
                  <a:schemeClr val="accent3">
                    <a:lumMod val="50000"/>
                  </a:schemeClr>
                </a:solidFill>
              </a:rPr>
              <a:t>Themis Account Codes</a:t>
            </a:r>
          </a:p>
        </p:txBody>
      </p:sp>
      <p:sp>
        <p:nvSpPr>
          <p:cNvPr id="14" name="Rectangle 13"/>
          <p:cNvSpPr/>
          <p:nvPr/>
        </p:nvSpPr>
        <p:spPr>
          <a:xfrm>
            <a:off x="7274506" y="3613716"/>
            <a:ext cx="1871700" cy="726609"/>
          </a:xfrm>
          <a:prstGeom prst="rect">
            <a:avLst/>
          </a:prstGeom>
        </p:spPr>
        <p:txBody>
          <a:bodyPr wrap="square">
            <a:sp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dirty="0">
                <a:solidFill>
                  <a:schemeClr val="accent3">
                    <a:lumMod val="50000"/>
                  </a:schemeClr>
                </a:solidFill>
              </a:rPr>
              <a:t>Themis Subject Code</a:t>
            </a:r>
          </a:p>
        </p:txBody>
      </p:sp>
      <p:sp>
        <p:nvSpPr>
          <p:cNvPr id="10" name="Oval 9"/>
          <p:cNvSpPr/>
          <p:nvPr/>
        </p:nvSpPr>
        <p:spPr>
          <a:xfrm>
            <a:off x="5508104" y="1681166"/>
            <a:ext cx="1258385" cy="301529"/>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1801473" y="2420887"/>
            <a:ext cx="2376264" cy="401718"/>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989605" y="2751209"/>
            <a:ext cx="358259" cy="326164"/>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648049" y="5157193"/>
            <a:ext cx="1259656" cy="395884"/>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p:cNvCxnSpPr>
            <a:stCxn id="12" idx="1"/>
            <a:endCxn id="10" idx="0"/>
          </p:cNvCxnSpPr>
          <p:nvPr/>
        </p:nvCxnSpPr>
        <p:spPr>
          <a:xfrm flipH="1">
            <a:off x="6137297" y="1376915"/>
            <a:ext cx="1196407" cy="304251"/>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1"/>
            <a:endCxn id="16" idx="6"/>
          </p:cNvCxnSpPr>
          <p:nvPr/>
        </p:nvCxnSpPr>
        <p:spPr>
          <a:xfrm flipH="1">
            <a:off x="4177737" y="2193794"/>
            <a:ext cx="3114167" cy="427952"/>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0"/>
            <a:endCxn id="17" idx="6"/>
          </p:cNvCxnSpPr>
          <p:nvPr/>
        </p:nvCxnSpPr>
        <p:spPr>
          <a:xfrm flipH="1" flipV="1">
            <a:off x="3347864" y="2914291"/>
            <a:ext cx="4862492" cy="699425"/>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0"/>
            <a:endCxn id="18" idx="6"/>
          </p:cNvCxnSpPr>
          <p:nvPr/>
        </p:nvCxnSpPr>
        <p:spPr>
          <a:xfrm flipH="1" flipV="1">
            <a:off x="1907705" y="5355135"/>
            <a:ext cx="2431372" cy="522137"/>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83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Tutoring Issues and Satisfaction Surveys</a:t>
            </a:r>
          </a:p>
        </p:txBody>
      </p:sp>
      <p:sp>
        <p:nvSpPr>
          <p:cNvPr id="4" name="Content Placeholder 3"/>
          <p:cNvSpPr>
            <a:spLocks noGrp="1"/>
          </p:cNvSpPr>
          <p:nvPr>
            <p:ph idx="1"/>
          </p:nvPr>
        </p:nvSpPr>
        <p:spPr>
          <a:xfrm>
            <a:off x="395288" y="2000240"/>
            <a:ext cx="8286750" cy="3071834"/>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What are the issues that students raise as not meeting their educational needs?</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a:solidFill>
                  <a:schemeClr val="accent3">
                    <a:lumMod val="50000"/>
                  </a:schemeClr>
                </a:solidFill>
                <a:latin typeface="+mj-lt"/>
                <a:hlinkClick r:id="rId2"/>
              </a:rPr>
              <a:t>https://</a:t>
            </a:r>
            <a:r>
              <a:rPr lang="en-AU" sz="2800" dirty="0" smtClean="0">
                <a:solidFill>
                  <a:schemeClr val="accent3">
                    <a:lumMod val="50000"/>
                  </a:schemeClr>
                </a:solidFill>
                <a:latin typeface="+mj-lt"/>
                <a:hlinkClick r:id="rId2"/>
              </a:rPr>
              <a:t>www.youtube.com/watch?feature=player_embedded&amp;v=UeH_JcyCnRk</a:t>
            </a:r>
            <a:endParaRPr lang="en-AU" sz="2800" dirty="0" smtClean="0">
              <a:solidFill>
                <a:schemeClr val="accent3">
                  <a:lumMod val="50000"/>
                </a:schemeClr>
              </a:solidFill>
              <a:latin typeface="+mj-lt"/>
            </a:endParaRP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a:solidFill>
                  <a:schemeClr val="accent3">
                    <a:lumMod val="50000"/>
                  </a:schemeClr>
                </a:solidFill>
                <a:latin typeface="+mj-lt"/>
                <a:hlinkClick r:id="rId3"/>
              </a:rPr>
              <a:t>https://</a:t>
            </a:r>
            <a:r>
              <a:rPr lang="en-AU" sz="2800" dirty="0" smtClean="0">
                <a:solidFill>
                  <a:schemeClr val="accent3">
                    <a:lumMod val="50000"/>
                  </a:schemeClr>
                </a:solidFill>
                <a:latin typeface="+mj-lt"/>
                <a:hlinkClick r:id="rId3"/>
              </a:rPr>
              <a:t>www.youtube.com/watch?v=etBf6HzRGWQ</a:t>
            </a:r>
            <a:endParaRPr lang="en-AU" sz="2800" dirty="0" smtClean="0">
              <a:solidFill>
                <a:schemeClr val="accent3">
                  <a:lumMod val="50000"/>
                </a:schemeClr>
              </a:solidFill>
              <a:latin typeface="+mj-lt"/>
            </a:endParaRPr>
          </a:p>
          <a:p>
            <a:pPr marL="449263" indent="-449263" defTabSz="255588" eaLnBrk="1" fontAlgn="auto" hangingPunct="1">
              <a:spcBef>
                <a:spcPts val="1200"/>
              </a:spcBef>
              <a:spcAft>
                <a:spcPts val="1200"/>
              </a:spcAft>
              <a:buClr>
                <a:schemeClr val="accent2">
                  <a:lumMod val="75000"/>
                </a:schemeClr>
              </a:buClr>
              <a:buFont typeface="Wingdings 2"/>
              <a:buChar char=""/>
              <a:defRPr/>
            </a:pPr>
            <a:endParaRPr lang="en-AU" sz="2800" dirty="0" smtClean="0">
              <a:solidFill>
                <a:schemeClr val="accent3">
                  <a:lumMod val="50000"/>
                </a:schemeClr>
              </a:solidFill>
              <a:latin typeface="+mj-lt"/>
            </a:endParaRPr>
          </a:p>
          <a:p>
            <a:pPr marL="449263" indent="-449263" defTabSz="255588" eaLnBrk="1" fontAlgn="auto" hangingPunct="1">
              <a:spcBef>
                <a:spcPts val="1200"/>
              </a:spcBef>
              <a:spcAft>
                <a:spcPts val="1200"/>
              </a:spcAft>
              <a:buClr>
                <a:schemeClr val="accent2">
                  <a:lumMod val="75000"/>
                </a:schemeClr>
              </a:buClr>
              <a:buFont typeface="Wingdings 2"/>
              <a:buChar char=""/>
              <a:defRPr/>
            </a:pP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783135508"/>
              </p:ext>
            </p:extLst>
          </p:nvPr>
        </p:nvGraphicFramePr>
        <p:xfrm>
          <a:off x="395536" y="1563742"/>
          <a:ext cx="8072437" cy="2513330"/>
        </p:xfrm>
        <a:graphic>
          <a:graphicData uri="http://schemas.openxmlformats.org/drawingml/2006/table">
            <a:tbl>
              <a:tblPr/>
              <a:tblGrid>
                <a:gridCol w="4967287"/>
                <a:gridCol w="1243013"/>
                <a:gridCol w="1862137"/>
              </a:tblGrid>
              <a:tr h="708025">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1" i="0" u="none" strike="noStrike" cap="none" normalizeH="0" baseline="0" dirty="0" smtClean="0">
                          <a:ln>
                            <a:noFill/>
                          </a:ln>
                          <a:solidFill>
                            <a:schemeClr val="accent3">
                              <a:lumMod val="50000"/>
                            </a:schemeClr>
                          </a:solidFill>
                          <a:effectLst/>
                          <a:latin typeface="Calibri" pitchFamily="34" charset="0"/>
                          <a:cs typeface="Times New Roman" pitchFamily="18" charset="0"/>
                        </a:rPr>
                        <a:t>Timecard Type</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1" i="0" u="none" strike="noStrike" cap="none" normalizeH="0" baseline="0" smtClean="0">
                          <a:ln>
                            <a:noFill/>
                          </a:ln>
                          <a:solidFill>
                            <a:schemeClr val="accent3">
                              <a:lumMod val="50000"/>
                            </a:schemeClr>
                          </a:solidFill>
                          <a:effectLst/>
                          <a:latin typeface="Calibri" pitchFamily="34" charset="0"/>
                          <a:cs typeface="Times New Roman" pitchFamily="18" charset="0"/>
                        </a:rPr>
                        <a:t>Number</a:t>
                      </a:r>
                      <a:endParaRPr kumimoji="0" lang="en-US" sz="2400" b="0" i="0" u="none" strike="noStrike" cap="none" normalizeH="0" baseline="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1" i="0" u="none" strike="noStrike" cap="none" normalizeH="0" baseline="0" dirty="0" smtClean="0">
                          <a:ln>
                            <a:noFill/>
                          </a:ln>
                          <a:solidFill>
                            <a:schemeClr val="accent3">
                              <a:lumMod val="50000"/>
                            </a:schemeClr>
                          </a:solidFill>
                          <a:effectLst/>
                          <a:latin typeface="Calibri" pitchFamily="34" charset="0"/>
                          <a:cs typeface="Times New Roman" pitchFamily="18" charset="0"/>
                        </a:rPr>
                        <a:t>Total Hours Submitted</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r>
              <a:tr h="708025">
                <a:tc>
                  <a:txBody>
                    <a:bodyPr/>
                    <a:lstStyle/>
                    <a:p>
                      <a:pPr marL="0" marR="0" lvl="0" indent="0" algn="l"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2 Initial Tutorials + 5 Repeat Tutorials</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5</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80</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r>
              <a:tr h="708025">
                <a:tc>
                  <a:txBody>
                    <a:bodyPr/>
                    <a:lstStyle/>
                    <a:p>
                      <a:pPr marL="0" marR="0" lvl="0" indent="0" algn="l"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3 Initial Tutorials + 3 Repeat Tutorials</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3</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ts val="1200"/>
                        </a:spcBef>
                        <a:spcAft>
                          <a:spcPct val="0"/>
                        </a:spcAft>
                        <a:buClrTx/>
                        <a:buSzTx/>
                        <a:buFontTx/>
                        <a:buNone/>
                        <a:tabLst/>
                      </a:pPr>
                      <a:r>
                        <a:rPr kumimoji="0" lang="en-AU" sz="2400" b="0" i="0" u="none" strike="noStrike" cap="none" normalizeH="0" baseline="0" dirty="0" smtClean="0">
                          <a:ln>
                            <a:noFill/>
                          </a:ln>
                          <a:solidFill>
                            <a:schemeClr val="accent3">
                              <a:lumMod val="50000"/>
                            </a:schemeClr>
                          </a:solidFill>
                          <a:effectLst/>
                          <a:latin typeface="Calibri" pitchFamily="34" charset="0"/>
                          <a:cs typeface="Times New Roman" pitchFamily="18" charset="0"/>
                        </a:rPr>
                        <a:t>45</a:t>
                      </a:r>
                      <a:endParaRPr kumimoji="0" lang="en-US" sz="2400" b="0" i="0" u="none" strike="noStrike" cap="none" normalizeH="0" baseline="0" dirty="0" smtClean="0">
                        <a:ln>
                          <a:noFill/>
                        </a:ln>
                        <a:solidFill>
                          <a:schemeClr val="accent3">
                            <a:lumMod val="50000"/>
                          </a:schemeClr>
                        </a:solidFill>
                        <a:effectLst/>
                        <a:latin typeface="Calibri" pitchFamily="34" charset="0"/>
                        <a:cs typeface="Times New Roman" pitchFamily="18" charset="0"/>
                      </a:endParaRPr>
                    </a:p>
                  </a:txBody>
                  <a:tcPr marL="68281" marR="68281" marT="0" marB="0" horzOverflow="overflow">
                    <a:lnL>
                      <a:noFill/>
                    </a:lnL>
                    <a:lnR>
                      <a:noFill/>
                    </a:lnR>
                    <a:lnT>
                      <a:noFill/>
                    </a:lnT>
                    <a:lnB>
                      <a:noFill/>
                    </a:lnB>
                    <a:lnTlToBr>
                      <a:noFill/>
                    </a:lnTlToBr>
                    <a:lnBlToTr>
                      <a:noFill/>
                    </a:lnBlToTr>
                    <a:noFill/>
                  </a:tcPr>
                </a:tc>
              </a:tr>
            </a:tbl>
          </a:graphicData>
        </a:graphic>
      </p:graphicFrame>
      <p:sp>
        <p:nvSpPr>
          <p:cNvPr id="18434" name="Title 2"/>
          <p:cNvSpPr>
            <a:spLocks noGrp="1"/>
          </p:cNvSpPr>
          <p:nvPr>
            <p:ph type="title"/>
          </p:nvPr>
        </p:nvSpPr>
        <p:spPr>
          <a:xfrm>
            <a:off x="428596" y="571480"/>
            <a:ext cx="8229600" cy="714375"/>
          </a:xfrm>
        </p:spPr>
        <p:txBody>
          <a:bodyPr/>
          <a:lstStyle/>
          <a:p>
            <a:pPr algn="ctr" eaLnBrk="1" hangingPunct="1">
              <a:defRPr/>
            </a:pPr>
            <a:r>
              <a:rPr lang="en-AU" sz="4000" dirty="0" smtClean="0">
                <a:solidFill>
                  <a:schemeClr val="accent2">
                    <a:lumMod val="75000"/>
                  </a:schemeClr>
                </a:solidFill>
              </a:rPr>
              <a:t>Timecard Entry</a:t>
            </a:r>
          </a:p>
        </p:txBody>
      </p:sp>
      <p:sp>
        <p:nvSpPr>
          <p:cNvPr id="4" name="Rectangle 3"/>
          <p:cNvSpPr/>
          <p:nvPr/>
        </p:nvSpPr>
        <p:spPr>
          <a:xfrm>
            <a:off x="6943957" y="4077072"/>
            <a:ext cx="2520280" cy="707886"/>
          </a:xfrm>
          <a:prstGeom prst="rect">
            <a:avLst/>
          </a:prstGeom>
        </p:spPr>
        <p:txBody>
          <a:bodyPr wrap="square">
            <a:spAutoFit/>
          </a:bodyPr>
          <a:lstStyle/>
          <a:p>
            <a:r>
              <a:rPr lang="en-AU" sz="2000" dirty="0">
                <a:latin typeface="+mj-lt"/>
              </a:rPr>
              <a:t> </a:t>
            </a:r>
          </a:p>
          <a:p>
            <a:r>
              <a:rPr lang="en-AU" sz="2000" dirty="0">
                <a:latin typeface="+mj-lt"/>
              </a:rPr>
              <a:t> </a:t>
            </a:r>
          </a:p>
        </p:txBody>
      </p:sp>
      <p:sp>
        <p:nvSpPr>
          <p:cNvPr id="13" name="Rectangle 12"/>
          <p:cNvSpPr/>
          <p:nvPr/>
        </p:nvSpPr>
        <p:spPr>
          <a:xfrm>
            <a:off x="272139" y="4221727"/>
            <a:ext cx="3634862" cy="1126462"/>
          </a:xfrm>
          <a:prstGeom prst="rect">
            <a:avLst/>
          </a:prstGeom>
        </p:spPr>
        <p:txBody>
          <a:bodyPr wrap="square">
            <a:sp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sz="2800" dirty="0" smtClean="0">
                <a:solidFill>
                  <a:schemeClr val="accent3">
                    <a:lumMod val="50000"/>
                  </a:schemeClr>
                </a:solidFill>
                <a:latin typeface="+mj-lt"/>
              </a:rPr>
              <a:t>What to enter into Themis fortnightly</a:t>
            </a:r>
            <a:endParaRPr lang="en-AU" sz="2800" dirty="0">
              <a:solidFill>
                <a:schemeClr val="accent3">
                  <a:lumMod val="50000"/>
                </a:schemeClr>
              </a:solidFill>
              <a:latin typeface="+mj-lt"/>
            </a:endParaRPr>
          </a:p>
        </p:txBody>
      </p:sp>
      <p:sp>
        <p:nvSpPr>
          <p:cNvPr id="14" name="Rectangle 13"/>
          <p:cNvSpPr/>
          <p:nvPr/>
        </p:nvSpPr>
        <p:spPr>
          <a:xfrm>
            <a:off x="4999741" y="4221727"/>
            <a:ext cx="3888431" cy="1126462"/>
          </a:xfrm>
          <a:prstGeom prst="rect">
            <a:avLst/>
          </a:prstGeom>
        </p:spPr>
        <p:txBody>
          <a:bodyPr wrap="square">
            <a:spAutoFit/>
          </a:bodyPr>
          <a:lstStyle/>
          <a:p>
            <a:pPr marL="0" indent="0" defTabSz="255588" eaLnBrk="1" fontAlgn="auto" hangingPunct="1">
              <a:lnSpc>
                <a:spcPct val="120000"/>
              </a:lnSpc>
              <a:spcAft>
                <a:spcPts val="0"/>
              </a:spcAft>
              <a:buClr>
                <a:srgbClr val="C00000"/>
              </a:buClr>
              <a:buFont typeface="Wingdings 2" pitchFamily="18" charset="2"/>
              <a:buNone/>
              <a:defRPr/>
            </a:pPr>
            <a:r>
              <a:rPr lang="en-AU" sz="2800" dirty="0" smtClean="0">
                <a:solidFill>
                  <a:schemeClr val="accent3">
                    <a:lumMod val="50000"/>
                  </a:schemeClr>
                </a:solidFill>
                <a:latin typeface="+mj-lt"/>
              </a:rPr>
              <a:t>How many timecards of each type</a:t>
            </a:r>
            <a:endParaRPr lang="en-AU" sz="2800" dirty="0">
              <a:solidFill>
                <a:schemeClr val="accent3">
                  <a:lumMod val="50000"/>
                </a:schemeClr>
              </a:solidFill>
              <a:latin typeface="+mj-lt"/>
            </a:endParaRPr>
          </a:p>
        </p:txBody>
      </p:sp>
      <p:sp>
        <p:nvSpPr>
          <p:cNvPr id="16" name="Oval 15"/>
          <p:cNvSpPr/>
          <p:nvPr/>
        </p:nvSpPr>
        <p:spPr>
          <a:xfrm>
            <a:off x="249366" y="2492896"/>
            <a:ext cx="5238638" cy="952843"/>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5652120" y="2694046"/>
            <a:ext cx="613263" cy="550542"/>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Arrow Connector 21"/>
          <p:cNvCxnSpPr>
            <a:stCxn id="13" idx="0"/>
            <a:endCxn id="16" idx="4"/>
          </p:cNvCxnSpPr>
          <p:nvPr/>
        </p:nvCxnSpPr>
        <p:spPr>
          <a:xfrm flipV="1">
            <a:off x="2089570" y="3445739"/>
            <a:ext cx="779115" cy="775988"/>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993776" y="3209706"/>
            <a:ext cx="985205" cy="977139"/>
          </a:xfrm>
          <a:prstGeom prst="straightConnector1">
            <a:avLst/>
          </a:prstGeom>
          <a:ln w="349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0040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28596" y="571480"/>
            <a:ext cx="8229600" cy="714375"/>
          </a:xfrm>
        </p:spPr>
        <p:txBody>
          <a:bodyPr/>
          <a:lstStyle/>
          <a:p>
            <a:pPr algn="ctr" eaLnBrk="1" hangingPunct="1">
              <a:defRPr/>
            </a:pPr>
            <a:r>
              <a:rPr lang="en-AU" sz="4000" dirty="0" smtClean="0">
                <a:solidFill>
                  <a:schemeClr val="accent2">
                    <a:lumMod val="75000"/>
                  </a:schemeClr>
                </a:solidFill>
              </a:rPr>
              <a:t>Timecard Entry</a:t>
            </a:r>
          </a:p>
        </p:txBody>
      </p:sp>
      <p:sp>
        <p:nvSpPr>
          <p:cNvPr id="4" name="Rectangle 3"/>
          <p:cNvSpPr/>
          <p:nvPr/>
        </p:nvSpPr>
        <p:spPr>
          <a:xfrm>
            <a:off x="6943957" y="4077072"/>
            <a:ext cx="2520280" cy="707886"/>
          </a:xfrm>
          <a:prstGeom prst="rect">
            <a:avLst/>
          </a:prstGeom>
        </p:spPr>
        <p:txBody>
          <a:bodyPr wrap="square">
            <a:spAutoFit/>
          </a:bodyPr>
          <a:lstStyle/>
          <a:p>
            <a:r>
              <a:rPr lang="en-AU" sz="2000" dirty="0">
                <a:latin typeface="+mj-lt"/>
              </a:rPr>
              <a:t> </a:t>
            </a:r>
          </a:p>
          <a:p>
            <a:r>
              <a:rPr lang="en-AU" sz="2000" dirty="0">
                <a:latin typeface="+mj-lt"/>
              </a:rPr>
              <a:t> </a:t>
            </a:r>
          </a:p>
        </p:txBody>
      </p:sp>
      <p:sp>
        <p:nvSpPr>
          <p:cNvPr id="11" name="Content Placeholder 3"/>
          <p:cNvSpPr txBox="1">
            <a:spLocks/>
          </p:cNvSpPr>
          <p:nvPr/>
        </p:nvSpPr>
        <p:spPr bwMode="auto">
          <a:xfrm>
            <a:off x="467544" y="1340768"/>
            <a:ext cx="8136904" cy="5302921"/>
          </a:xfrm>
          <a:prstGeom prst="rect">
            <a:avLst/>
          </a:prstGeom>
          <a:noFill/>
          <a:ln w="9525">
            <a:noFill/>
            <a:miter lim="800000"/>
            <a:headEnd/>
            <a:tailEnd/>
          </a:ln>
        </p:spPr>
        <p:txBody>
          <a:bodyPr>
            <a:normAutofit/>
          </a:bodyPr>
          <a:lstStyle/>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I have created 2 short videos to help you with timecard entry.</a:t>
            </a: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The first video explains the tables in your tutor contract and the meaning of the sections in your HR20 form.</a:t>
            </a: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This video can </a:t>
            </a:r>
            <a:r>
              <a:rPr lang="en-AU" sz="2600" dirty="0">
                <a:solidFill>
                  <a:schemeClr val="accent3">
                    <a:lumMod val="50000"/>
                  </a:schemeClr>
                </a:solidFill>
                <a:latin typeface="+mj-lt"/>
                <a:cs typeface="+mn-cs"/>
              </a:rPr>
              <a:t>be found at: </a:t>
            </a:r>
            <a:r>
              <a:rPr lang="en-AU" sz="2600" dirty="0">
                <a:solidFill>
                  <a:schemeClr val="accent3">
                    <a:lumMod val="50000"/>
                  </a:schemeClr>
                </a:solidFill>
                <a:latin typeface="+mj-lt"/>
                <a:cs typeface="+mn-cs"/>
                <a:hlinkClick r:id="rId2"/>
              </a:rPr>
              <a:t>https://</a:t>
            </a:r>
            <a:r>
              <a:rPr lang="en-AU" sz="2600" dirty="0" smtClean="0">
                <a:solidFill>
                  <a:schemeClr val="accent3">
                    <a:lumMod val="50000"/>
                  </a:schemeClr>
                </a:solidFill>
                <a:latin typeface="+mj-lt"/>
                <a:cs typeface="+mn-cs"/>
                <a:hlinkClick r:id="rId2"/>
              </a:rPr>
              <a:t>vimeo.com/120251043</a:t>
            </a:r>
            <a:endParaRPr lang="en-AU" sz="2600" dirty="0" smtClean="0">
              <a:solidFill>
                <a:schemeClr val="accent3">
                  <a:lumMod val="50000"/>
                </a:schemeClr>
              </a:solidFill>
              <a:latin typeface="+mj-lt"/>
              <a:cs typeface="+mn-cs"/>
            </a:endParaRP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The video is password protected; the case-sensitive password is ‘Timecards 1’. Please note that there is a space between the word ‘Timecards’ and the number 1.</a:t>
            </a:r>
          </a:p>
          <a:p>
            <a:pPr defTabSz="255588" fontAlgn="auto">
              <a:lnSpc>
                <a:spcPct val="120000"/>
              </a:lnSpc>
              <a:spcBef>
                <a:spcPct val="20000"/>
              </a:spcBef>
              <a:spcAft>
                <a:spcPts val="0"/>
              </a:spcAft>
              <a:buClr>
                <a:srgbClr val="C00000"/>
              </a:buClr>
              <a:buSzPct val="95000"/>
              <a:defRPr/>
            </a:pPr>
            <a:endParaRPr lang="en-AU" sz="2600" dirty="0">
              <a:solidFill>
                <a:schemeClr val="accent3">
                  <a:lumMod val="50000"/>
                </a:schemeClr>
              </a:solidFill>
              <a:latin typeface="+mj-lt"/>
              <a:cs typeface="+mn-cs"/>
            </a:endParaRPr>
          </a:p>
          <a:p>
            <a:pPr marL="357188" indent="-357188" defTabSz="255588" fontAlgn="auto">
              <a:lnSpc>
                <a:spcPct val="120000"/>
              </a:lnSpc>
              <a:spcBef>
                <a:spcPct val="20000"/>
              </a:spcBef>
              <a:spcAft>
                <a:spcPts val="0"/>
              </a:spcAft>
              <a:buClr>
                <a:srgbClr val="C00000"/>
              </a:buClr>
              <a:buSzPct val="95000"/>
              <a:buFont typeface="Wingdings 2" pitchFamily="18" charset="2"/>
              <a:buChar char=""/>
              <a:defRPr/>
            </a:pPr>
            <a:endParaRPr lang="en-AU" sz="2800" dirty="0">
              <a:solidFill>
                <a:srgbClr val="002060"/>
              </a:solidFill>
              <a:latin typeface="+mj-lt"/>
              <a:cs typeface="+mn-cs"/>
            </a:endParaRPr>
          </a:p>
        </p:txBody>
      </p:sp>
    </p:spTree>
    <p:extLst>
      <p:ext uri="{BB962C8B-B14F-4D97-AF65-F5344CB8AC3E}">
        <p14:creationId xmlns:p14="http://schemas.microsoft.com/office/powerpoint/2010/main" val="33709905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28596" y="571480"/>
            <a:ext cx="8229600" cy="714375"/>
          </a:xfrm>
        </p:spPr>
        <p:txBody>
          <a:bodyPr/>
          <a:lstStyle/>
          <a:p>
            <a:pPr algn="ctr" eaLnBrk="1" hangingPunct="1">
              <a:defRPr/>
            </a:pPr>
            <a:r>
              <a:rPr lang="en-AU" sz="4000" smtClean="0">
                <a:solidFill>
                  <a:schemeClr val="accent2">
                    <a:lumMod val="75000"/>
                  </a:schemeClr>
                </a:solidFill>
              </a:rPr>
              <a:t>Timecard Entry</a:t>
            </a:r>
            <a:endParaRPr lang="en-AU" sz="4000" dirty="0" smtClean="0">
              <a:solidFill>
                <a:schemeClr val="accent2">
                  <a:lumMod val="75000"/>
                </a:schemeClr>
              </a:solidFill>
            </a:endParaRPr>
          </a:p>
        </p:txBody>
      </p:sp>
      <p:sp>
        <p:nvSpPr>
          <p:cNvPr id="4" name="Rectangle 3"/>
          <p:cNvSpPr/>
          <p:nvPr/>
        </p:nvSpPr>
        <p:spPr>
          <a:xfrm>
            <a:off x="6943957" y="4077072"/>
            <a:ext cx="2520280" cy="707886"/>
          </a:xfrm>
          <a:prstGeom prst="rect">
            <a:avLst/>
          </a:prstGeom>
        </p:spPr>
        <p:txBody>
          <a:bodyPr wrap="square">
            <a:spAutoFit/>
          </a:bodyPr>
          <a:lstStyle/>
          <a:p>
            <a:r>
              <a:rPr lang="en-AU" sz="2000" dirty="0">
                <a:latin typeface="+mj-lt"/>
              </a:rPr>
              <a:t> </a:t>
            </a:r>
          </a:p>
          <a:p>
            <a:r>
              <a:rPr lang="en-AU" sz="2000" dirty="0">
                <a:latin typeface="+mj-lt"/>
              </a:rPr>
              <a:t> </a:t>
            </a:r>
          </a:p>
        </p:txBody>
      </p:sp>
      <p:sp>
        <p:nvSpPr>
          <p:cNvPr id="11" name="Content Placeholder 3"/>
          <p:cNvSpPr txBox="1">
            <a:spLocks/>
          </p:cNvSpPr>
          <p:nvPr/>
        </p:nvSpPr>
        <p:spPr bwMode="auto">
          <a:xfrm>
            <a:off x="611560" y="1340768"/>
            <a:ext cx="8064896" cy="5302921"/>
          </a:xfrm>
          <a:prstGeom prst="rect">
            <a:avLst/>
          </a:prstGeom>
          <a:noFill/>
          <a:ln w="9525">
            <a:noFill/>
            <a:miter lim="800000"/>
            <a:headEnd/>
            <a:tailEnd/>
          </a:ln>
        </p:spPr>
        <p:txBody>
          <a:bodyPr>
            <a:normAutofit/>
          </a:bodyPr>
          <a:lstStyle/>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The second </a:t>
            </a:r>
            <a:r>
              <a:rPr lang="en-AU" sz="2600" dirty="0">
                <a:solidFill>
                  <a:schemeClr val="accent3">
                    <a:lumMod val="50000"/>
                  </a:schemeClr>
                </a:solidFill>
                <a:latin typeface="+mj-lt"/>
                <a:cs typeface="+mn-cs"/>
              </a:rPr>
              <a:t>video explains the </a:t>
            </a:r>
            <a:r>
              <a:rPr lang="en-AU" sz="2600" dirty="0" smtClean="0">
                <a:solidFill>
                  <a:schemeClr val="accent3">
                    <a:lumMod val="50000"/>
                  </a:schemeClr>
                </a:solidFill>
                <a:latin typeface="+mj-lt"/>
                <a:cs typeface="+mn-cs"/>
              </a:rPr>
              <a:t>Themis processes involved in creating a timecard template and entering a timecard.</a:t>
            </a:r>
            <a:endParaRPr lang="en-AU" sz="2600" dirty="0">
              <a:solidFill>
                <a:schemeClr val="accent3">
                  <a:lumMod val="50000"/>
                </a:schemeClr>
              </a:solidFill>
              <a:latin typeface="+mj-lt"/>
              <a:cs typeface="+mn-cs"/>
            </a:endParaRP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a:solidFill>
                  <a:schemeClr val="accent3">
                    <a:lumMod val="50000"/>
                  </a:schemeClr>
                </a:solidFill>
                <a:latin typeface="+mj-lt"/>
                <a:cs typeface="+mn-cs"/>
              </a:rPr>
              <a:t>This video can be found at: </a:t>
            </a:r>
            <a:r>
              <a:rPr lang="en-AU" sz="2600" dirty="0">
                <a:solidFill>
                  <a:schemeClr val="accent3">
                    <a:lumMod val="50000"/>
                  </a:schemeClr>
                </a:solidFill>
                <a:latin typeface="+mj-lt"/>
                <a:cs typeface="+mn-cs"/>
                <a:hlinkClick r:id="rId2"/>
              </a:rPr>
              <a:t>https://</a:t>
            </a:r>
            <a:r>
              <a:rPr lang="en-AU" sz="2600" dirty="0" smtClean="0">
                <a:solidFill>
                  <a:schemeClr val="accent3">
                    <a:lumMod val="50000"/>
                  </a:schemeClr>
                </a:solidFill>
                <a:latin typeface="+mj-lt"/>
                <a:cs typeface="+mn-cs"/>
                <a:hlinkClick r:id="rId2"/>
              </a:rPr>
              <a:t>vimeo.com/120251179</a:t>
            </a:r>
            <a:endParaRPr lang="en-AU" sz="2600" dirty="0" smtClean="0">
              <a:solidFill>
                <a:schemeClr val="accent3">
                  <a:lumMod val="50000"/>
                </a:schemeClr>
              </a:solidFill>
              <a:latin typeface="+mj-lt"/>
              <a:cs typeface="+mn-cs"/>
            </a:endParaRP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a:solidFill>
                  <a:schemeClr val="accent3">
                    <a:lumMod val="50000"/>
                  </a:schemeClr>
                </a:solidFill>
                <a:latin typeface="+mj-lt"/>
                <a:cs typeface="+mn-cs"/>
              </a:rPr>
              <a:t>The video is </a:t>
            </a:r>
            <a:r>
              <a:rPr lang="en-AU" sz="2600" dirty="0" smtClean="0">
                <a:solidFill>
                  <a:schemeClr val="accent3">
                    <a:lumMod val="50000"/>
                  </a:schemeClr>
                </a:solidFill>
                <a:latin typeface="+mj-lt"/>
                <a:cs typeface="+mn-cs"/>
              </a:rPr>
              <a:t>also password </a:t>
            </a:r>
            <a:r>
              <a:rPr lang="en-AU" sz="2600" dirty="0">
                <a:solidFill>
                  <a:schemeClr val="accent3">
                    <a:lumMod val="50000"/>
                  </a:schemeClr>
                </a:solidFill>
                <a:latin typeface="+mj-lt"/>
                <a:cs typeface="+mn-cs"/>
              </a:rPr>
              <a:t>protected; the </a:t>
            </a:r>
            <a:r>
              <a:rPr lang="en-AU" sz="2600" dirty="0" smtClean="0">
                <a:solidFill>
                  <a:schemeClr val="accent3">
                    <a:lumMod val="50000"/>
                  </a:schemeClr>
                </a:solidFill>
                <a:latin typeface="+mj-lt"/>
                <a:cs typeface="+mn-cs"/>
              </a:rPr>
              <a:t>case-sensitive </a:t>
            </a:r>
            <a:r>
              <a:rPr lang="en-AU" sz="2600" dirty="0">
                <a:solidFill>
                  <a:schemeClr val="accent3">
                    <a:lumMod val="50000"/>
                  </a:schemeClr>
                </a:solidFill>
                <a:latin typeface="+mj-lt"/>
                <a:cs typeface="+mn-cs"/>
              </a:rPr>
              <a:t>password is ‘Timecards </a:t>
            </a:r>
            <a:r>
              <a:rPr lang="en-AU" sz="2600" dirty="0" smtClean="0">
                <a:solidFill>
                  <a:schemeClr val="accent3">
                    <a:lumMod val="50000"/>
                  </a:schemeClr>
                </a:solidFill>
                <a:latin typeface="+mj-lt"/>
                <a:cs typeface="+mn-cs"/>
              </a:rPr>
              <a:t>2’.</a:t>
            </a:r>
          </a:p>
          <a:p>
            <a:pPr marL="268288" indent="-268288" defTabSz="255588" fontAlgn="auto">
              <a:lnSpc>
                <a:spcPct val="120000"/>
              </a:lnSpc>
              <a:spcBef>
                <a:spcPct val="20000"/>
              </a:spcBef>
              <a:spcAft>
                <a:spcPts val="0"/>
              </a:spcAft>
              <a:buClr>
                <a:srgbClr val="C00000"/>
              </a:buClr>
              <a:buSzPct val="95000"/>
              <a:buFont typeface="Arial" pitchFamily="34" charset="0"/>
              <a:buChar char="•"/>
              <a:defRPr/>
            </a:pPr>
            <a:r>
              <a:rPr lang="en-AU" sz="2600" dirty="0" smtClean="0">
                <a:solidFill>
                  <a:schemeClr val="accent3">
                    <a:lumMod val="50000"/>
                  </a:schemeClr>
                </a:solidFill>
                <a:latin typeface="+mj-lt"/>
                <a:cs typeface="+mn-cs"/>
              </a:rPr>
              <a:t>In addition, </a:t>
            </a:r>
            <a:r>
              <a:rPr lang="en-AU" sz="2600" dirty="0" err="1" smtClean="0">
                <a:solidFill>
                  <a:schemeClr val="accent3">
                    <a:lumMod val="50000"/>
                  </a:schemeClr>
                </a:solidFill>
                <a:latin typeface="+mj-lt"/>
                <a:cs typeface="+mn-cs"/>
              </a:rPr>
              <a:t>Pras</a:t>
            </a:r>
            <a:r>
              <a:rPr lang="en-AU" sz="2600" dirty="0" smtClean="0">
                <a:solidFill>
                  <a:schemeClr val="accent3">
                    <a:lumMod val="50000"/>
                  </a:schemeClr>
                </a:solidFill>
                <a:latin typeface="+mj-lt"/>
                <a:cs typeface="+mn-cs"/>
              </a:rPr>
              <a:t> will run a session for tutors in each of the year levels in the week starting March 9. I will send you details of these sessions.</a:t>
            </a:r>
            <a:endParaRPr lang="en-AU" sz="2800" dirty="0">
              <a:solidFill>
                <a:srgbClr val="002060"/>
              </a:solidFill>
              <a:latin typeface="+mj-lt"/>
              <a:cs typeface="+mn-cs"/>
            </a:endParaRPr>
          </a:p>
        </p:txBody>
      </p:sp>
    </p:spTree>
    <p:extLst>
      <p:ext uri="{BB962C8B-B14F-4D97-AF65-F5344CB8AC3E}">
        <p14:creationId xmlns:p14="http://schemas.microsoft.com/office/powerpoint/2010/main" val="2758723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357430"/>
            <a:ext cx="7851648" cy="1785950"/>
          </a:xfrm>
        </p:spPr>
        <p:txBody>
          <a:bodyPr/>
          <a:lstStyle/>
          <a:p>
            <a:pPr algn="ctr" eaLnBrk="1" fontAlgn="auto" hangingPunct="1">
              <a:spcAft>
                <a:spcPts val="0"/>
              </a:spcAft>
              <a:defRPr/>
            </a:pPr>
            <a:r>
              <a:rPr lang="en-AU" dirty="0" smtClean="0">
                <a:solidFill>
                  <a:schemeClr val="accent3">
                    <a:lumMod val="50000"/>
                  </a:schemeClr>
                </a:solidFill>
              </a:rPr>
              <a:t>Administrative Practices</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500063" y="571500"/>
            <a:ext cx="8229600" cy="714375"/>
          </a:xfrm>
        </p:spPr>
        <p:txBody>
          <a:bodyPr/>
          <a:lstStyle/>
          <a:p>
            <a:pPr algn="ctr" eaLnBrk="1" hangingPunct="1">
              <a:defRPr/>
            </a:pPr>
            <a:r>
              <a:rPr lang="en-AU" sz="4000" dirty="0" smtClean="0">
                <a:solidFill>
                  <a:schemeClr val="accent2">
                    <a:lumMod val="75000"/>
                  </a:schemeClr>
                </a:solidFill>
              </a:rPr>
              <a:t>Administrative Practices</a:t>
            </a:r>
          </a:p>
        </p:txBody>
      </p:sp>
      <p:sp>
        <p:nvSpPr>
          <p:cNvPr id="21507" name="Content Placeholder 3"/>
          <p:cNvSpPr>
            <a:spLocks noGrp="1"/>
          </p:cNvSpPr>
          <p:nvPr>
            <p:ph idx="1"/>
          </p:nvPr>
        </p:nvSpPr>
        <p:spPr>
          <a:xfrm>
            <a:off x="428625" y="1571625"/>
            <a:ext cx="8358188" cy="4429125"/>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To accommodate the impact of large numbers of students, there are some important administrative practices in place.</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These relate to attendance rolls, Temporary Lab Transfers and the submission of Lab Reports.</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The overall purpose is to support you in your ability to deliver the curriculum, assess student work and provide feedback in the most effective way.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285992"/>
            <a:ext cx="7851648" cy="1785950"/>
          </a:xfrm>
        </p:spPr>
        <p:txBody>
          <a:bodyPr/>
          <a:lstStyle/>
          <a:p>
            <a:pPr algn="ctr" eaLnBrk="1" fontAlgn="auto" hangingPunct="1">
              <a:spcAft>
                <a:spcPts val="0"/>
              </a:spcAft>
              <a:defRPr/>
            </a:pPr>
            <a:r>
              <a:rPr lang="en-AU" dirty="0" smtClean="0">
                <a:solidFill>
                  <a:schemeClr val="accent3">
                    <a:lumMod val="50000"/>
                  </a:schemeClr>
                </a:solidFill>
              </a:rPr>
              <a:t>Attendance Records</a:t>
            </a:r>
            <a:endParaRPr lang="en-AU" dirty="0">
              <a:solidFill>
                <a:srgbClr val="C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68313" y="404813"/>
            <a:ext cx="8229600" cy="714375"/>
          </a:xfrm>
        </p:spPr>
        <p:txBody>
          <a:bodyPr/>
          <a:lstStyle/>
          <a:p>
            <a:pPr algn="ctr" eaLnBrk="1" hangingPunct="1">
              <a:defRPr/>
            </a:pPr>
            <a:r>
              <a:rPr lang="en-AU" sz="4000" dirty="0" smtClean="0">
                <a:solidFill>
                  <a:schemeClr val="accent2">
                    <a:lumMod val="75000"/>
                  </a:schemeClr>
                </a:solidFill>
              </a:rPr>
              <a:t>Attendance Records – ISIS</a:t>
            </a:r>
          </a:p>
        </p:txBody>
      </p:sp>
      <p:sp>
        <p:nvSpPr>
          <p:cNvPr id="4" name="Content Placeholder 3"/>
          <p:cNvSpPr>
            <a:spLocks noGrp="1"/>
          </p:cNvSpPr>
          <p:nvPr>
            <p:ph idx="1"/>
          </p:nvPr>
        </p:nvSpPr>
        <p:spPr>
          <a:xfrm>
            <a:off x="428625" y="1341438"/>
            <a:ext cx="8358188" cy="5302250"/>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Since Semester 2, 2010, students have been able to register themselves into lab classes. </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There are currently:</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1200 students in MBB1 in 48 classes; </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750 in Cognitive Psychology in 30 classes;</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775 in Personality &amp; Social Psychology in 30 classes;</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510 in Capstone; and</a:t>
            </a:r>
          </a:p>
          <a:p>
            <a:pPr marL="723901" lvl="1"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between 200 and 320 students in the other third year subjects.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68313" y="404813"/>
            <a:ext cx="8229600" cy="714375"/>
          </a:xfrm>
        </p:spPr>
        <p:txBody>
          <a:bodyPr/>
          <a:lstStyle/>
          <a:p>
            <a:pPr algn="ctr" eaLnBrk="1" hangingPunct="1">
              <a:defRPr/>
            </a:pPr>
            <a:r>
              <a:rPr lang="en-AU" sz="4000" dirty="0" smtClean="0">
                <a:solidFill>
                  <a:schemeClr val="accent2">
                    <a:lumMod val="75000"/>
                  </a:schemeClr>
                </a:solidFill>
              </a:rPr>
              <a:t>Attendance Records – ISIS</a:t>
            </a:r>
          </a:p>
        </p:txBody>
      </p:sp>
      <p:sp>
        <p:nvSpPr>
          <p:cNvPr id="4" name="Content Placeholder 3"/>
          <p:cNvSpPr>
            <a:spLocks noGrp="1"/>
          </p:cNvSpPr>
          <p:nvPr>
            <p:ph idx="1"/>
          </p:nvPr>
        </p:nvSpPr>
        <p:spPr>
          <a:xfrm>
            <a:off x="395288" y="1989138"/>
            <a:ext cx="8358187" cy="3744912"/>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Places in classes have been very tight and there is no room for students to change classes.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There will be some third year classes starting at 26 students but attrition should rectify this.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If you mark more than the 48 (72) scripts listed on your contract, you will be paid extra.</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395288" y="476250"/>
            <a:ext cx="8229600" cy="714375"/>
          </a:xfrm>
        </p:spPr>
        <p:txBody>
          <a:bodyPr/>
          <a:lstStyle/>
          <a:p>
            <a:pPr algn="ctr" eaLnBrk="1" hangingPunct="1">
              <a:defRPr/>
            </a:pPr>
            <a:r>
              <a:rPr lang="en-AU" sz="4000" dirty="0" smtClean="0">
                <a:solidFill>
                  <a:schemeClr val="accent2">
                    <a:lumMod val="75000"/>
                  </a:schemeClr>
                </a:solidFill>
              </a:rPr>
              <a:t>Attendance Records – ISIS</a:t>
            </a:r>
          </a:p>
        </p:txBody>
      </p:sp>
      <p:sp>
        <p:nvSpPr>
          <p:cNvPr id="4" name="Content Placeholder 3"/>
          <p:cNvSpPr>
            <a:spLocks noGrp="1"/>
          </p:cNvSpPr>
          <p:nvPr>
            <p:ph idx="1"/>
          </p:nvPr>
        </p:nvSpPr>
        <p:spPr>
          <a:xfrm>
            <a:off x="250825" y="1268413"/>
            <a:ext cx="8643938" cy="5589587"/>
          </a:xfrm>
        </p:spPr>
        <p:txBody>
          <a:bodyPr>
            <a:normAutofit lnSpcReduction="10000"/>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Up to the end of Week 2, I may be making changes to registrations, but on Friday, August 7, the system will close and there will only be changes in very, very exceptional circumstances.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 Students have been told that the final attendance rolls will be downloaded from ISIS at 5.00pm on Friday, August 7, and this version is the final word on their assigned lab class. </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Discrepancies between timetables they may have printed prior to this date and the official roll cannot be used to justify attendance at the wrong tutorial.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Attendance Records – Rolls</a:t>
            </a:r>
          </a:p>
        </p:txBody>
      </p:sp>
      <p:sp>
        <p:nvSpPr>
          <p:cNvPr id="4" name="Content Placeholder 3"/>
          <p:cNvSpPr>
            <a:spLocks noGrp="1"/>
          </p:cNvSpPr>
          <p:nvPr>
            <p:ph idx="1"/>
          </p:nvPr>
        </p:nvSpPr>
        <p:spPr>
          <a:xfrm>
            <a:off x="428625" y="1628800"/>
            <a:ext cx="8358188" cy="5014888"/>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Please be vigilant about attendance.</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All tutors are provided with an electronic roll.</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Please mark the roll in every class. It is much better to call out the names as it also serves the purpose of getting to know the students.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Students will be told that if they arrive late for class after the roll is marked, they must ensure that their attendance is recorded.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Satisfaction Survey Comments</a:t>
            </a:r>
          </a:p>
        </p:txBody>
      </p:sp>
      <p:sp>
        <p:nvSpPr>
          <p:cNvPr id="4" name="Content Placeholder 3"/>
          <p:cNvSpPr>
            <a:spLocks noGrp="1"/>
          </p:cNvSpPr>
          <p:nvPr>
            <p:ph idx="1"/>
          </p:nvPr>
        </p:nvSpPr>
        <p:spPr>
          <a:xfrm>
            <a:off x="214282" y="1428736"/>
            <a:ext cx="8643998" cy="5286388"/>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The 2 hour tutes have been really helpful and I think I gained a lot of knowledge from these. I especially liked how they were another component of the course not a recap of our lectures as I don’t think they would have been as engaging if it was just like a recap.</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The tutorials were a fantastic opportunity to discuss aspects covered in the lectures, gain educational support and learn further skills. The tutor did a fantastic job in presenting the dryer areas of the course so that they were interesting, this helped to make the experience enjoyable.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28625" y="571500"/>
            <a:ext cx="8229600" cy="785813"/>
          </a:xfrm>
        </p:spPr>
        <p:txBody>
          <a:bodyPr/>
          <a:lstStyle/>
          <a:p>
            <a:pPr algn="ctr" eaLnBrk="1" hangingPunct="1">
              <a:defRPr/>
            </a:pPr>
            <a:r>
              <a:rPr lang="en-AU" sz="4000" dirty="0" smtClean="0">
                <a:solidFill>
                  <a:schemeClr val="accent2">
                    <a:lumMod val="75000"/>
                  </a:schemeClr>
                </a:solidFill>
              </a:rPr>
              <a:t>Attendance Records – Rolls</a:t>
            </a:r>
          </a:p>
        </p:txBody>
      </p:sp>
      <p:sp>
        <p:nvSpPr>
          <p:cNvPr id="4" name="Content Placeholder 3"/>
          <p:cNvSpPr>
            <a:spLocks noGrp="1"/>
          </p:cNvSpPr>
          <p:nvPr>
            <p:ph idx="1"/>
          </p:nvPr>
        </p:nvSpPr>
        <p:spPr>
          <a:xfrm>
            <a:off x="428625" y="1571625"/>
            <a:ext cx="8358188" cy="5072063"/>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You will receive an updated ‘final’ attendance roll after August 7.</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Please update your records from the first lab classes onto this final file.</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Any student attending the first class who is not listed on the roll, must fill out a Temporary Lab Transfer form.</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tabs at the bottom of the electronic worksheets denote the different classes you are taking.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3"/>
          <p:cNvPicPr>
            <a:picLocks noChangeAspect="1" noChangeArrowheads="1"/>
          </p:cNvPicPr>
          <p:nvPr/>
        </p:nvPicPr>
        <p:blipFill>
          <a:blip r:embed="rId2" cstate="print"/>
          <a:srcRect t="13818" r="76212" b="2534"/>
          <a:stretch>
            <a:fillRect/>
          </a:stretch>
        </p:blipFill>
        <p:spPr bwMode="auto">
          <a:xfrm>
            <a:off x="2500313" y="1500188"/>
            <a:ext cx="4143375" cy="5214937"/>
          </a:xfrm>
          <a:prstGeom prst="rect">
            <a:avLst/>
          </a:prstGeom>
          <a:noFill/>
          <a:ln w="9525">
            <a:noFill/>
            <a:miter lim="800000"/>
            <a:headEnd/>
            <a:tailEnd/>
          </a:ln>
        </p:spPr>
      </p:pic>
      <p:sp>
        <p:nvSpPr>
          <p:cNvPr id="14339" name="Title 2"/>
          <p:cNvSpPr>
            <a:spLocks noGrp="1"/>
          </p:cNvSpPr>
          <p:nvPr>
            <p:ph type="title"/>
          </p:nvPr>
        </p:nvSpPr>
        <p:spPr>
          <a:xfrm>
            <a:off x="500063" y="571500"/>
            <a:ext cx="8229600" cy="785813"/>
          </a:xfrm>
        </p:spPr>
        <p:txBody>
          <a:bodyPr/>
          <a:lstStyle/>
          <a:p>
            <a:pPr algn="ctr" eaLnBrk="1" hangingPunct="1">
              <a:defRPr/>
            </a:pPr>
            <a:r>
              <a:rPr lang="en-AU" sz="4000" dirty="0" smtClean="0">
                <a:solidFill>
                  <a:schemeClr val="accent2">
                    <a:lumMod val="75000"/>
                  </a:schemeClr>
                </a:solidFill>
              </a:rPr>
              <a:t>Attendance Records – Rolls</a:t>
            </a:r>
          </a:p>
        </p:txBody>
      </p:sp>
      <p:sp>
        <p:nvSpPr>
          <p:cNvPr id="6" name="TextBox 5"/>
          <p:cNvSpPr txBox="1"/>
          <p:nvPr/>
        </p:nvSpPr>
        <p:spPr>
          <a:xfrm>
            <a:off x="428625" y="5357813"/>
            <a:ext cx="1500188" cy="954087"/>
          </a:xfrm>
          <a:prstGeom prst="rect">
            <a:avLst/>
          </a:prstGeom>
          <a:noFill/>
        </p:spPr>
        <p:txBody>
          <a:bodyPr>
            <a:spAutoFit/>
          </a:bodyPr>
          <a:lstStyle/>
          <a:p>
            <a:pPr>
              <a:defRPr/>
            </a:pPr>
            <a:r>
              <a:rPr lang="en-AU" sz="2800" dirty="0">
                <a:solidFill>
                  <a:schemeClr val="accent3">
                    <a:lumMod val="50000"/>
                  </a:schemeClr>
                </a:solidFill>
                <a:latin typeface="+mj-lt"/>
              </a:rPr>
              <a:t>Your Lab Classes</a:t>
            </a:r>
          </a:p>
        </p:txBody>
      </p:sp>
      <p:cxnSp>
        <p:nvCxnSpPr>
          <p:cNvPr id="10" name="Straight Arrow Connector 9"/>
          <p:cNvCxnSpPr/>
          <p:nvPr/>
        </p:nvCxnSpPr>
        <p:spPr>
          <a:xfrm>
            <a:off x="1928813" y="5715000"/>
            <a:ext cx="2000250" cy="785813"/>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3"/>
          </p:cNvCxnSpPr>
          <p:nvPr/>
        </p:nvCxnSpPr>
        <p:spPr>
          <a:xfrm>
            <a:off x="1928813" y="5835650"/>
            <a:ext cx="1143000" cy="665163"/>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7188" y="1928813"/>
            <a:ext cx="1500187" cy="954087"/>
          </a:xfrm>
          <a:prstGeom prst="rect">
            <a:avLst/>
          </a:prstGeom>
          <a:noFill/>
        </p:spPr>
        <p:txBody>
          <a:bodyPr>
            <a:spAutoFit/>
          </a:bodyPr>
          <a:lstStyle/>
          <a:p>
            <a:pPr>
              <a:defRPr/>
            </a:pPr>
            <a:r>
              <a:rPr lang="en-AU" sz="2800" dirty="0">
                <a:solidFill>
                  <a:schemeClr val="accent3">
                    <a:lumMod val="50000"/>
                  </a:schemeClr>
                </a:solidFill>
                <a:latin typeface="+mj-lt"/>
              </a:rPr>
              <a:t>Enrolled Students</a:t>
            </a:r>
          </a:p>
        </p:txBody>
      </p:sp>
      <p:cxnSp>
        <p:nvCxnSpPr>
          <p:cNvPr id="23" name="Straight Arrow Connector 22"/>
          <p:cNvCxnSpPr/>
          <p:nvPr/>
        </p:nvCxnSpPr>
        <p:spPr>
          <a:xfrm flipV="1">
            <a:off x="1714500" y="1928813"/>
            <a:ext cx="785813" cy="500062"/>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5143500" y="2571750"/>
            <a:ext cx="1285875" cy="5715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1393032" y="2821781"/>
            <a:ext cx="1428750" cy="785813"/>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00813" y="1785938"/>
            <a:ext cx="2500312" cy="1384300"/>
          </a:xfrm>
          <a:prstGeom prst="rect">
            <a:avLst/>
          </a:prstGeom>
          <a:noFill/>
        </p:spPr>
        <p:txBody>
          <a:bodyPr>
            <a:spAutoFit/>
          </a:bodyPr>
          <a:lstStyle/>
          <a:p>
            <a:pPr>
              <a:defRPr/>
            </a:pPr>
            <a:r>
              <a:rPr lang="en-AU" sz="2800" dirty="0">
                <a:solidFill>
                  <a:schemeClr val="accent3">
                    <a:lumMod val="50000"/>
                  </a:schemeClr>
                </a:solidFill>
                <a:latin typeface="+mj-lt"/>
              </a:rPr>
              <a:t>Mark Absentees “A”</a:t>
            </a:r>
          </a:p>
          <a:p>
            <a:pPr>
              <a:defRPr/>
            </a:pPr>
            <a:r>
              <a:rPr lang="en-AU" sz="2800" dirty="0">
                <a:solidFill>
                  <a:schemeClr val="accent3">
                    <a:lumMod val="50000"/>
                  </a:schemeClr>
                </a:solidFill>
                <a:latin typeface="+mj-lt"/>
              </a:rPr>
              <a:t>(or Present “P”)</a:t>
            </a:r>
          </a:p>
        </p:txBody>
      </p:sp>
      <p:cxnSp>
        <p:nvCxnSpPr>
          <p:cNvPr id="42" name="Straight Arrow Connector 41"/>
          <p:cNvCxnSpPr/>
          <p:nvPr/>
        </p:nvCxnSpPr>
        <p:spPr>
          <a:xfrm rot="10800000">
            <a:off x="4857750" y="1928813"/>
            <a:ext cx="1571625" cy="3571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linds(horizontal)">
                                      <p:cBhvr>
                                        <p:cTn id="29" dur="500"/>
                                        <p:tgtEl>
                                          <p:spTgt spid="38"/>
                                        </p:tgtEl>
                                      </p:cBhvr>
                                    </p:animEffect>
                                  </p:childTnLst>
                                </p:cTn>
                              </p:par>
                              <p:par>
                                <p:cTn id="30" presetID="3" presetClass="entr" presetSubtype="1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par>
                                <p:cTn id="33" presetID="3"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42910" y="2285992"/>
            <a:ext cx="7851648" cy="1785950"/>
          </a:xfrm>
          <a:prstGeom prst="rect">
            <a:avLst/>
          </a:prstGeom>
          <a:noFill/>
          <a:ln w="9525">
            <a:noFill/>
            <a:miter lim="800000"/>
            <a:headEnd/>
            <a:tailEnd/>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AU" sz="56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rPr>
              <a:t>Temporary Lab Transfers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395288" y="476250"/>
            <a:ext cx="8229600" cy="714375"/>
          </a:xfrm>
        </p:spPr>
        <p:txBody>
          <a:bodyPr/>
          <a:lstStyle/>
          <a:p>
            <a:pPr algn="ctr" eaLnBrk="1" hangingPunct="1">
              <a:defRPr/>
            </a:pPr>
            <a:r>
              <a:rPr lang="en-AU" sz="4000" dirty="0" smtClean="0">
                <a:solidFill>
                  <a:schemeClr val="accent2">
                    <a:lumMod val="75000"/>
                  </a:schemeClr>
                </a:solidFill>
              </a:rPr>
              <a:t>Temporary Lab Transfers</a:t>
            </a:r>
          </a:p>
        </p:txBody>
      </p:sp>
      <p:sp>
        <p:nvSpPr>
          <p:cNvPr id="30723" name="Content Placeholder 3"/>
          <p:cNvSpPr>
            <a:spLocks noGrp="1"/>
          </p:cNvSpPr>
          <p:nvPr>
            <p:ph idx="1"/>
          </p:nvPr>
        </p:nvSpPr>
        <p:spPr>
          <a:xfrm>
            <a:off x="428625" y="1412776"/>
            <a:ext cx="8358188" cy="5256312"/>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If a student is not listed on your roll, they </a:t>
            </a:r>
            <a:r>
              <a:rPr lang="en-AU" sz="2800" i="1" dirty="0" smtClean="0">
                <a:solidFill>
                  <a:schemeClr val="accent3">
                    <a:lumMod val="50000"/>
                  </a:schemeClr>
                </a:solidFill>
                <a:latin typeface="Calibri" pitchFamily="34" charset="0"/>
              </a:rPr>
              <a:t>must</a:t>
            </a:r>
            <a:r>
              <a:rPr lang="en-AU" sz="2800" dirty="0" smtClean="0">
                <a:solidFill>
                  <a:schemeClr val="accent3">
                    <a:lumMod val="50000"/>
                  </a:schemeClr>
                </a:solidFill>
                <a:latin typeface="Calibri" pitchFamily="34" charset="0"/>
              </a:rPr>
              <a:t> complete a Temporary Lab Transfer Form. (It might be a good idea to take a few forms to class with you.)</a:t>
            </a:r>
          </a:p>
          <a:p>
            <a:pPr marL="357188" indent="-357188" defTabSz="255588" eaLnBrk="1" hangingPunct="1">
              <a:lnSpc>
                <a:spcPct val="120000"/>
              </a:lnSpc>
              <a:buClr>
                <a:schemeClr val="accent2">
                  <a:lumMod val="75000"/>
                </a:schemeClr>
              </a:buClr>
              <a:defRPr/>
            </a:pPr>
            <a:r>
              <a:rPr lang="en-US" sz="2800" dirty="0" smtClean="0">
                <a:solidFill>
                  <a:schemeClr val="accent3">
                    <a:lumMod val="50000"/>
                  </a:schemeClr>
                </a:solidFill>
                <a:latin typeface="Calibri" pitchFamily="34" charset="0"/>
              </a:rPr>
              <a:t>When you have signed the form, the student takes it to their ‘home tutor’ (i.e., the tutor of their assigned lab class in ISIS).</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Please add the name of any student not on your official roll in the orange section of your list below the assigned students.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3"/>
          <p:cNvPicPr>
            <a:picLocks noChangeAspect="1" noChangeArrowheads="1"/>
          </p:cNvPicPr>
          <p:nvPr/>
        </p:nvPicPr>
        <p:blipFill>
          <a:blip r:embed="rId2" cstate="print"/>
          <a:srcRect t="13818" r="76212" b="2534"/>
          <a:stretch>
            <a:fillRect/>
          </a:stretch>
        </p:blipFill>
        <p:spPr bwMode="auto">
          <a:xfrm>
            <a:off x="2500313" y="1500188"/>
            <a:ext cx="4143375" cy="5214937"/>
          </a:xfrm>
          <a:prstGeom prst="rect">
            <a:avLst/>
          </a:prstGeom>
          <a:noFill/>
          <a:ln w="9525">
            <a:noFill/>
            <a:miter lim="800000"/>
            <a:headEnd/>
            <a:tailEnd/>
          </a:ln>
        </p:spPr>
      </p:pic>
      <p:sp>
        <p:nvSpPr>
          <p:cNvPr id="32771" name="Title 2"/>
          <p:cNvSpPr>
            <a:spLocks noGrp="1"/>
          </p:cNvSpPr>
          <p:nvPr>
            <p:ph type="title"/>
          </p:nvPr>
        </p:nvSpPr>
        <p:spPr>
          <a:xfrm>
            <a:off x="500063" y="571500"/>
            <a:ext cx="8229600" cy="785813"/>
          </a:xfrm>
        </p:spPr>
        <p:txBody>
          <a:bodyPr/>
          <a:lstStyle/>
          <a:p>
            <a:pPr algn="ctr" eaLnBrk="1" hangingPunct="1">
              <a:defRPr/>
            </a:pPr>
            <a:r>
              <a:rPr lang="en-AU" sz="4000" dirty="0" smtClean="0">
                <a:solidFill>
                  <a:schemeClr val="accent2">
                    <a:lumMod val="75000"/>
                  </a:schemeClr>
                </a:solidFill>
              </a:rPr>
              <a:t>Attendance Records – Rolls</a:t>
            </a:r>
          </a:p>
        </p:txBody>
      </p:sp>
      <p:sp>
        <p:nvSpPr>
          <p:cNvPr id="25" name="TextBox 24"/>
          <p:cNvSpPr txBox="1"/>
          <p:nvPr/>
        </p:nvSpPr>
        <p:spPr>
          <a:xfrm>
            <a:off x="5143500" y="5072063"/>
            <a:ext cx="1500188" cy="1384300"/>
          </a:xfrm>
          <a:prstGeom prst="rect">
            <a:avLst/>
          </a:prstGeom>
          <a:noFill/>
        </p:spPr>
        <p:txBody>
          <a:bodyPr>
            <a:spAutoFit/>
          </a:bodyPr>
          <a:lstStyle/>
          <a:p>
            <a:pPr>
              <a:defRPr/>
            </a:pPr>
            <a:r>
              <a:rPr lang="en-AU" sz="2800" dirty="0">
                <a:solidFill>
                  <a:schemeClr val="accent3">
                    <a:lumMod val="50000"/>
                  </a:schemeClr>
                </a:solidFill>
                <a:latin typeface="+mj-lt"/>
              </a:rPr>
              <a:t>Insert Lab Transfers</a:t>
            </a:r>
          </a:p>
        </p:txBody>
      </p:sp>
      <p:sp>
        <p:nvSpPr>
          <p:cNvPr id="40" name="TextBox 39"/>
          <p:cNvSpPr txBox="1"/>
          <p:nvPr/>
        </p:nvSpPr>
        <p:spPr>
          <a:xfrm>
            <a:off x="6715125" y="3857625"/>
            <a:ext cx="2357438" cy="954088"/>
          </a:xfrm>
          <a:prstGeom prst="rect">
            <a:avLst/>
          </a:prstGeom>
          <a:noFill/>
        </p:spPr>
        <p:txBody>
          <a:bodyPr>
            <a:spAutoFit/>
          </a:bodyPr>
          <a:lstStyle/>
          <a:p>
            <a:pPr>
              <a:defRPr/>
            </a:pPr>
            <a:r>
              <a:rPr lang="en-AU" sz="2800" dirty="0">
                <a:solidFill>
                  <a:schemeClr val="accent3">
                    <a:lumMod val="50000"/>
                  </a:schemeClr>
                </a:solidFill>
                <a:latin typeface="+mj-lt"/>
              </a:rPr>
              <a:t>Mark Lab Transfers “LT”</a:t>
            </a:r>
          </a:p>
        </p:txBody>
      </p:sp>
      <p:cxnSp>
        <p:nvCxnSpPr>
          <p:cNvPr id="41" name="Straight Arrow Connector 40"/>
          <p:cNvCxnSpPr/>
          <p:nvPr/>
        </p:nvCxnSpPr>
        <p:spPr>
          <a:xfrm rot="10800000">
            <a:off x="3714750" y="4286250"/>
            <a:ext cx="1428750" cy="928688"/>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1"/>
          </p:cNvCxnSpPr>
          <p:nvPr/>
        </p:nvCxnSpPr>
        <p:spPr>
          <a:xfrm rot="10800000">
            <a:off x="4857750" y="4286250"/>
            <a:ext cx="1857375" cy="49213"/>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500063" y="571500"/>
            <a:ext cx="8229600" cy="714375"/>
          </a:xfrm>
        </p:spPr>
        <p:txBody>
          <a:bodyPr/>
          <a:lstStyle/>
          <a:p>
            <a:pPr algn="ctr" eaLnBrk="1" hangingPunct="1">
              <a:defRPr/>
            </a:pPr>
            <a:r>
              <a:rPr lang="en-AU" sz="4000" dirty="0" smtClean="0">
                <a:solidFill>
                  <a:schemeClr val="accent2">
                    <a:lumMod val="75000"/>
                  </a:schemeClr>
                </a:solidFill>
              </a:rPr>
              <a:t>Temporary Lab Transfers</a:t>
            </a:r>
          </a:p>
        </p:txBody>
      </p:sp>
      <p:sp>
        <p:nvSpPr>
          <p:cNvPr id="4" name="Content Placeholder 3"/>
          <p:cNvSpPr>
            <a:spLocks noGrp="1"/>
          </p:cNvSpPr>
          <p:nvPr>
            <p:ph idx="1"/>
          </p:nvPr>
        </p:nvSpPr>
        <p:spPr>
          <a:xfrm>
            <a:off x="179512" y="1428750"/>
            <a:ext cx="8784976" cy="5384626"/>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US" sz="2800" dirty="0" smtClean="0">
                <a:solidFill>
                  <a:schemeClr val="accent3">
                    <a:lumMod val="50000"/>
                  </a:schemeClr>
                </a:solidFill>
                <a:latin typeface="+mj-lt"/>
              </a:rPr>
              <a:t>If your room already has 25 students, you do not have to admit non-assigned students.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Calibri"/>
              </a:rPr>
              <a:t>All second year Lab Transfer forms are forwarded to the Principal Tutors after the ‘home tutor’ has signed the form.</a:t>
            </a:r>
            <a:endParaRPr lang="en-US" sz="2800" dirty="0" smtClean="0">
              <a:solidFill>
                <a:schemeClr val="accent3">
                  <a:lumMod val="50000"/>
                </a:schemeClr>
              </a:solidFill>
              <a:latin typeface="+mj-lt"/>
            </a:endParaRP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US" sz="2800" dirty="0" smtClean="0">
                <a:solidFill>
                  <a:schemeClr val="accent3">
                    <a:lumMod val="50000"/>
                  </a:schemeClr>
                </a:solidFill>
                <a:latin typeface="+mj-lt"/>
              </a:rPr>
              <a:t>A maximum of 1 lab transfer per student per second and third year subject will be allowed without a medical certificate (or written documentation outlining the compelling reasons why the student was unable to attend the scheduled class).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468313" y="620713"/>
            <a:ext cx="8229600" cy="714375"/>
          </a:xfrm>
        </p:spPr>
        <p:txBody>
          <a:bodyPr/>
          <a:lstStyle/>
          <a:p>
            <a:pPr algn="ctr" eaLnBrk="1" hangingPunct="1">
              <a:defRPr/>
            </a:pPr>
            <a:r>
              <a:rPr lang="en-AU" sz="4000" dirty="0" smtClean="0">
                <a:solidFill>
                  <a:schemeClr val="accent2">
                    <a:lumMod val="75000"/>
                  </a:schemeClr>
                </a:solidFill>
              </a:rPr>
              <a:t>Temporary Lab Transfers</a:t>
            </a:r>
          </a:p>
        </p:txBody>
      </p:sp>
      <p:sp>
        <p:nvSpPr>
          <p:cNvPr id="4" name="Content Placeholder 3"/>
          <p:cNvSpPr>
            <a:spLocks noGrp="1"/>
          </p:cNvSpPr>
          <p:nvPr>
            <p:ph idx="1"/>
          </p:nvPr>
        </p:nvSpPr>
        <p:spPr>
          <a:xfrm>
            <a:off x="468313" y="1557338"/>
            <a:ext cx="8358187" cy="5112022"/>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purpose of the processes involved in Temporary Lab Transfers is to ensure that Lab Classes (particularly those around lecture times) do not become oversized, and that you get to know all the students on your official lists really well. </a:t>
            </a:r>
          </a:p>
          <a:p>
            <a:pPr marL="357188" indent="-357188" defTabSz="255588" eaLnBrk="1" fontAlgn="auto" hangingPunct="1">
              <a:lnSpc>
                <a:spcPct val="120000"/>
              </a:lnSpc>
              <a:spcAft>
                <a:spcPts val="0"/>
              </a:spcAft>
              <a:buClr>
                <a:schemeClr val="accent2">
                  <a:lumMod val="75000"/>
                </a:schemeClr>
              </a:buClr>
              <a:buFont typeface="Wingdings 2"/>
              <a:buChar char=""/>
              <a:defRPr/>
            </a:pPr>
            <a:endParaRPr lang="en-AU" sz="2800" dirty="0" smtClean="0">
              <a:solidFill>
                <a:schemeClr val="accent3">
                  <a:lumMod val="50000"/>
                </a:schemeClr>
              </a:solidFill>
              <a:latin typeface="+mj-lt"/>
            </a:endParaRP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At the start of semester, I will identify some lab classes that cannot accommodate any lab transfer students.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71744"/>
            <a:ext cx="7851648" cy="1285884"/>
          </a:xfrm>
        </p:spPr>
        <p:txBody>
          <a:bodyPr/>
          <a:lstStyle/>
          <a:p>
            <a:pPr algn="ctr" eaLnBrk="1" fontAlgn="auto" hangingPunct="1">
              <a:spcAft>
                <a:spcPts val="0"/>
              </a:spcAft>
              <a:defRPr/>
            </a:pPr>
            <a:r>
              <a:rPr lang="en-AU" dirty="0" smtClean="0">
                <a:solidFill>
                  <a:schemeClr val="accent3">
                    <a:lumMod val="50000"/>
                  </a:schemeClr>
                </a:solidFill>
              </a:rPr>
              <a:t>Grade Centre</a:t>
            </a:r>
            <a:endParaRPr lang="en-AU" dirty="0">
              <a:solidFill>
                <a:srgbClr val="C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395288" y="476250"/>
            <a:ext cx="8229600" cy="714375"/>
          </a:xfrm>
        </p:spPr>
        <p:txBody>
          <a:bodyPr/>
          <a:lstStyle/>
          <a:p>
            <a:pPr algn="ctr" eaLnBrk="1" hangingPunct="1">
              <a:defRPr/>
            </a:pPr>
            <a:r>
              <a:rPr lang="en-AU" sz="4000" dirty="0" smtClean="0">
                <a:solidFill>
                  <a:schemeClr val="accent2">
                    <a:lumMod val="75000"/>
                  </a:schemeClr>
                </a:solidFill>
              </a:rPr>
              <a:t>Grade Centre</a:t>
            </a:r>
          </a:p>
        </p:txBody>
      </p:sp>
      <p:sp>
        <p:nvSpPr>
          <p:cNvPr id="30723" name="Content Placeholder 3"/>
          <p:cNvSpPr>
            <a:spLocks noGrp="1"/>
          </p:cNvSpPr>
          <p:nvPr>
            <p:ph idx="1"/>
          </p:nvPr>
        </p:nvSpPr>
        <p:spPr>
          <a:xfrm>
            <a:off x="428625" y="1412776"/>
            <a:ext cx="8358188" cy="5256312"/>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Some new practices were introduced last year to try to simply the processes surrounding determining excess absences and forwarding lab report marks.</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In addition to maintaining your Excel spreadsheet, you will be entering your absences into the Grade Centre in LMS.</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As soon as ISIS has closed, I will set up the columns for you for to enter attendance for each lab class.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395288" y="476250"/>
            <a:ext cx="8229600" cy="714375"/>
          </a:xfrm>
        </p:spPr>
        <p:txBody>
          <a:bodyPr/>
          <a:lstStyle/>
          <a:p>
            <a:pPr algn="ctr" eaLnBrk="1" hangingPunct="1">
              <a:defRPr/>
            </a:pPr>
            <a:r>
              <a:rPr lang="en-AU" sz="4000" dirty="0" smtClean="0">
                <a:solidFill>
                  <a:schemeClr val="accent2">
                    <a:lumMod val="75000"/>
                  </a:schemeClr>
                </a:solidFill>
              </a:rPr>
              <a:t>Grade Centre</a:t>
            </a:r>
          </a:p>
        </p:txBody>
      </p:sp>
      <p:sp>
        <p:nvSpPr>
          <p:cNvPr id="30723" name="Content Placeholder 3"/>
          <p:cNvSpPr>
            <a:spLocks noGrp="1"/>
          </p:cNvSpPr>
          <p:nvPr>
            <p:ph idx="1"/>
          </p:nvPr>
        </p:nvSpPr>
        <p:spPr>
          <a:xfrm>
            <a:off x="428625" y="1412776"/>
            <a:ext cx="8358188" cy="5256312"/>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You will be able to access your students alone using your personalised ‘Smart View’.</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Under ‘Manage’ in Grade Centre there is a category called ‘Smart Views’. </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If you click your name in that section you will see just your own students. You can sort the lab class column so that the students are listed alphabetically by surname for each of the classes you teach.</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You need to enter ‘1’ for present and ‘0’ for absent.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28625" y="571500"/>
            <a:ext cx="8229600" cy="714375"/>
          </a:xfrm>
        </p:spPr>
        <p:txBody>
          <a:bodyPr/>
          <a:lstStyle/>
          <a:p>
            <a:pPr algn="ctr" eaLnBrk="1" hangingPunct="1">
              <a:defRPr/>
            </a:pPr>
            <a:r>
              <a:rPr lang="en-AU" sz="4000" dirty="0" smtClean="0">
                <a:solidFill>
                  <a:schemeClr val="accent2">
                    <a:lumMod val="75000"/>
                  </a:schemeClr>
                </a:solidFill>
              </a:rPr>
              <a:t>Satisfaction Survey Comments</a:t>
            </a:r>
          </a:p>
        </p:txBody>
      </p:sp>
      <p:sp>
        <p:nvSpPr>
          <p:cNvPr id="4" name="Content Placeholder 3"/>
          <p:cNvSpPr>
            <a:spLocks noGrp="1"/>
          </p:cNvSpPr>
          <p:nvPr>
            <p:ph idx="1"/>
          </p:nvPr>
        </p:nvSpPr>
        <p:spPr>
          <a:xfrm>
            <a:off x="500034" y="1643050"/>
            <a:ext cx="8143932" cy="4572032"/>
          </a:xfrm>
        </p:spPr>
        <p:txBody>
          <a:bodyPr>
            <a:normAutofit/>
          </a:bodyPr>
          <a:lstStyle/>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As with every other psychology subject I have studied at The University of Melbourne, the tutorial/practical sessions have been an almost absolute waste of time. I strongly suggest that you change your attitude so that students are inspired to do their work instead of becoming discouraged.</a:t>
            </a:r>
          </a:p>
          <a:p>
            <a:pPr marL="449263" indent="-449263" defTabSz="255588" eaLnBrk="1" fontAlgn="auto" hangingPunct="1">
              <a:spcBef>
                <a:spcPts val="1200"/>
              </a:spcBef>
              <a:spcAft>
                <a:spcPts val="1200"/>
              </a:spcAft>
              <a:buClr>
                <a:schemeClr val="accent2">
                  <a:lumMod val="75000"/>
                </a:schemeClr>
              </a:buClr>
              <a:buFont typeface="Wingdings 2"/>
              <a:buChar char=""/>
              <a:defRPr/>
            </a:pPr>
            <a:r>
              <a:rPr lang="en-AU" sz="2800" dirty="0" smtClean="0">
                <a:solidFill>
                  <a:schemeClr val="accent3">
                    <a:lumMod val="50000"/>
                  </a:schemeClr>
                </a:solidFill>
                <a:latin typeface="+mj-lt"/>
              </a:rPr>
              <a:t>I was appalled to find that each of my lab classes ran for far less than the allotted </a:t>
            </a:r>
            <a:r>
              <a:rPr lang="en-AU" sz="2800" smtClean="0">
                <a:solidFill>
                  <a:schemeClr val="accent3">
                    <a:lumMod val="50000"/>
                  </a:schemeClr>
                </a:solidFill>
                <a:latin typeface="+mj-lt"/>
              </a:rPr>
              <a:t>2 hour time.</a:t>
            </a:r>
            <a:endParaRPr lang="en-AU" sz="2800" dirty="0" smtClean="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395288" y="476250"/>
            <a:ext cx="8229600" cy="714375"/>
          </a:xfrm>
        </p:spPr>
        <p:txBody>
          <a:bodyPr/>
          <a:lstStyle/>
          <a:p>
            <a:pPr algn="ctr" eaLnBrk="1" hangingPunct="1">
              <a:defRPr/>
            </a:pPr>
            <a:r>
              <a:rPr lang="en-AU" sz="4000" dirty="0" smtClean="0">
                <a:solidFill>
                  <a:schemeClr val="accent2">
                    <a:lumMod val="75000"/>
                  </a:schemeClr>
                </a:solidFill>
              </a:rPr>
              <a:t>Grade Centre</a:t>
            </a:r>
          </a:p>
        </p:txBody>
      </p:sp>
      <p:sp>
        <p:nvSpPr>
          <p:cNvPr id="30723" name="Content Placeholder 3"/>
          <p:cNvSpPr>
            <a:spLocks noGrp="1"/>
          </p:cNvSpPr>
          <p:nvPr>
            <p:ph idx="1"/>
          </p:nvPr>
        </p:nvSpPr>
        <p:spPr>
          <a:xfrm>
            <a:off x="428625" y="1285860"/>
            <a:ext cx="8358188" cy="5383228"/>
          </a:xfrm>
        </p:spPr>
        <p:txBody>
          <a:bodyPr/>
          <a:lstStyle/>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If a student who is marked absent for a lab class subsequently presents you with a lab transfer form or medical certificate, please convert the ‘0’ to a ‘1’.</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There may be a student who attended your first lab class who is not on your official class list. Please find their name in the Grade Centre and enter a ‘1’ for that student in Week 1.</a:t>
            </a:r>
          </a:p>
          <a:p>
            <a:pPr marL="357188" indent="-357188" defTabSz="255588" eaLnBrk="1" hangingPunct="1">
              <a:lnSpc>
                <a:spcPct val="120000"/>
              </a:lnSpc>
              <a:buClr>
                <a:schemeClr val="accent2">
                  <a:lumMod val="75000"/>
                </a:schemeClr>
              </a:buClr>
              <a:defRPr/>
            </a:pPr>
            <a:r>
              <a:rPr lang="en-AU" sz="2800" dirty="0" smtClean="0">
                <a:solidFill>
                  <a:schemeClr val="accent3">
                    <a:lumMod val="50000"/>
                  </a:schemeClr>
                </a:solidFill>
                <a:latin typeface="Calibri" pitchFamily="34" charset="0"/>
              </a:rPr>
              <a:t>Similarly, if you have a student on a lab transfer in your class on one of the other weeks of semester, please enter a ‘1’ for that week for that student.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3116"/>
            <a:ext cx="7851648" cy="1828800"/>
          </a:xfrm>
        </p:spPr>
        <p:txBody>
          <a:bodyPr/>
          <a:lstStyle/>
          <a:p>
            <a:pPr algn="ctr" eaLnBrk="1" fontAlgn="auto" hangingPunct="1">
              <a:spcAft>
                <a:spcPts val="0"/>
              </a:spcAft>
              <a:defRPr/>
            </a:pPr>
            <a:r>
              <a:rPr lang="en-AU" dirty="0" smtClean="0">
                <a:solidFill>
                  <a:schemeClr val="accent3">
                    <a:lumMod val="50000"/>
                  </a:schemeClr>
                </a:solidFill>
              </a:rPr>
              <a:t>Assessment Procedures</a:t>
            </a:r>
            <a:endParaRPr lang="en-A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Lab Report Submission</a:t>
            </a:r>
          </a:p>
        </p:txBody>
      </p:sp>
      <p:sp>
        <p:nvSpPr>
          <p:cNvPr id="4" name="Content Placeholder 3"/>
          <p:cNvSpPr>
            <a:spLocks noGrp="1"/>
          </p:cNvSpPr>
          <p:nvPr>
            <p:ph idx="1"/>
          </p:nvPr>
        </p:nvSpPr>
        <p:spPr>
          <a:xfrm>
            <a:off x="428625" y="2060848"/>
            <a:ext cx="8358188" cy="4297090"/>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For Cognitive Psychology, the due dates for the lab report are the day of the student’s official (even if they have been stowing away in an alternative) lab class in Week 8 (week beginning September 14)</a:t>
            </a:r>
            <a:r>
              <a:rPr lang="en-AU" sz="2800" dirty="0" smtClean="0">
                <a:solidFill>
                  <a:schemeClr val="accent3">
                    <a:lumMod val="50000"/>
                  </a:schemeClr>
                </a:solidFill>
                <a:latin typeface="Calibri"/>
              </a:rPr>
              <a:t>. </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For Personality &amp; Social Psychology, the due date for the </a:t>
            </a:r>
            <a:r>
              <a:rPr lang="en-AU" sz="2800" dirty="0">
                <a:solidFill>
                  <a:schemeClr val="accent3">
                    <a:lumMod val="50000"/>
                  </a:schemeClr>
                </a:solidFill>
                <a:latin typeface="+mj-lt"/>
              </a:rPr>
              <a:t>lab </a:t>
            </a:r>
            <a:r>
              <a:rPr lang="en-AU" sz="2800" dirty="0" smtClean="0">
                <a:solidFill>
                  <a:schemeClr val="accent3">
                    <a:lumMod val="50000"/>
                  </a:schemeClr>
                </a:solidFill>
                <a:latin typeface="+mj-lt"/>
              </a:rPr>
              <a:t>report are </a:t>
            </a:r>
            <a:r>
              <a:rPr lang="en-AU" sz="2800" dirty="0">
                <a:solidFill>
                  <a:schemeClr val="accent3">
                    <a:lumMod val="50000"/>
                  </a:schemeClr>
                </a:solidFill>
                <a:latin typeface="+mj-lt"/>
              </a:rPr>
              <a:t>the day of the student’s </a:t>
            </a:r>
            <a:r>
              <a:rPr lang="en-AU" sz="2800" dirty="0" smtClean="0">
                <a:solidFill>
                  <a:schemeClr val="accent3">
                    <a:lumMod val="50000"/>
                  </a:schemeClr>
                </a:solidFill>
                <a:latin typeface="+mj-lt"/>
              </a:rPr>
              <a:t>official lab </a:t>
            </a:r>
            <a:r>
              <a:rPr lang="en-AU" sz="2800" dirty="0">
                <a:solidFill>
                  <a:schemeClr val="accent3">
                    <a:lumMod val="50000"/>
                  </a:schemeClr>
                </a:solidFill>
                <a:latin typeface="+mj-lt"/>
              </a:rPr>
              <a:t>class in Week </a:t>
            </a:r>
            <a:r>
              <a:rPr lang="en-AU" sz="2800" dirty="0" smtClean="0">
                <a:solidFill>
                  <a:schemeClr val="accent3">
                    <a:lumMod val="50000"/>
                  </a:schemeClr>
                </a:solidFill>
                <a:latin typeface="+mj-lt"/>
              </a:rPr>
              <a:t>5 </a:t>
            </a:r>
            <a:r>
              <a:rPr lang="en-AU" sz="2800" dirty="0">
                <a:solidFill>
                  <a:schemeClr val="accent3">
                    <a:lumMod val="50000"/>
                  </a:schemeClr>
                </a:solidFill>
                <a:latin typeface="+mj-lt"/>
              </a:rPr>
              <a:t>(week beginning </a:t>
            </a:r>
            <a:r>
              <a:rPr lang="en-AU" sz="2800" dirty="0" smtClean="0">
                <a:solidFill>
                  <a:schemeClr val="accent3">
                    <a:lumMod val="50000"/>
                  </a:schemeClr>
                </a:solidFill>
                <a:latin typeface="+mj-lt"/>
              </a:rPr>
              <a:t>August 24). </a:t>
            </a:r>
            <a:endParaRPr lang="en-AU" sz="2800" dirty="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err="1" smtClean="0">
                <a:solidFill>
                  <a:schemeClr val="accent2">
                    <a:lumMod val="75000"/>
                  </a:schemeClr>
                </a:solidFill>
              </a:rPr>
              <a:t>Turnitin</a:t>
            </a:r>
            <a:r>
              <a:rPr lang="en-AU" sz="4000" dirty="0" smtClean="0">
                <a:solidFill>
                  <a:schemeClr val="accent2">
                    <a:lumMod val="75000"/>
                  </a:schemeClr>
                </a:solidFill>
              </a:rPr>
              <a:t> Online Submission</a:t>
            </a:r>
          </a:p>
        </p:txBody>
      </p:sp>
      <p:sp>
        <p:nvSpPr>
          <p:cNvPr id="4" name="Content Placeholder 3"/>
          <p:cNvSpPr>
            <a:spLocks noGrp="1"/>
          </p:cNvSpPr>
          <p:nvPr>
            <p:ph idx="1"/>
          </p:nvPr>
        </p:nvSpPr>
        <p:spPr>
          <a:xfrm>
            <a:off x="428625" y="1714500"/>
            <a:ext cx="8358188" cy="5000625"/>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For all subjects, students will be uploading their assignments into </a:t>
            </a:r>
            <a:r>
              <a:rPr lang="en-AU" sz="2800" dirty="0" err="1" smtClean="0">
                <a:solidFill>
                  <a:schemeClr val="accent3">
                    <a:lumMod val="50000"/>
                  </a:schemeClr>
                </a:solidFill>
                <a:latin typeface="+mj-lt"/>
              </a:rPr>
              <a:t>Turnitin</a:t>
            </a:r>
            <a:r>
              <a:rPr lang="en-AU" sz="2800" dirty="0" smtClean="0">
                <a:solidFill>
                  <a:schemeClr val="accent3">
                    <a:lumMod val="50000"/>
                  </a:schemeClr>
                </a:solidFill>
                <a:latin typeface="+mj-lt"/>
              </a:rPr>
              <a:t>.</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Please emphasise to your lab classes the importance of naming their assignment document correctly.</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document must be saved as: student family </a:t>
            </a:r>
            <a:r>
              <a:rPr lang="en-AU" sz="2800" dirty="0" err="1" smtClean="0">
                <a:solidFill>
                  <a:schemeClr val="accent3">
                    <a:lumMod val="50000"/>
                  </a:schemeClr>
                </a:solidFill>
                <a:latin typeface="+mj-lt"/>
              </a:rPr>
              <a:t>name_student</a:t>
            </a:r>
            <a:r>
              <a:rPr lang="en-AU" sz="2800" dirty="0" smtClean="0">
                <a:solidFill>
                  <a:schemeClr val="accent3">
                    <a:lumMod val="50000"/>
                  </a:schemeClr>
                </a:solidFill>
                <a:latin typeface="+mj-lt"/>
              </a:rPr>
              <a:t> </a:t>
            </a:r>
            <a:r>
              <a:rPr lang="en-AU" sz="2800" dirty="0" err="1" smtClean="0">
                <a:solidFill>
                  <a:schemeClr val="accent3">
                    <a:lumMod val="50000"/>
                  </a:schemeClr>
                </a:solidFill>
                <a:latin typeface="+mj-lt"/>
              </a:rPr>
              <a:t>number_subject</a:t>
            </a:r>
            <a:r>
              <a:rPr lang="en-AU" sz="2800" dirty="0" smtClean="0">
                <a:solidFill>
                  <a:schemeClr val="accent3">
                    <a:lumMod val="50000"/>
                  </a:schemeClr>
                </a:solidFill>
                <a:latin typeface="+mj-lt"/>
              </a:rPr>
              <a:t> code_ assignment name  (i.e., SMITH_567345_</a:t>
            </a:r>
            <a:r>
              <a:rPr lang="en-AU" sz="2800" dirty="0">
                <a:solidFill>
                  <a:srgbClr val="9BBB59">
                    <a:lumMod val="50000"/>
                  </a:srgbClr>
                </a:solidFill>
                <a:latin typeface="Calibri"/>
              </a:rPr>
              <a:t> </a:t>
            </a:r>
            <a:r>
              <a:rPr lang="en-AU" sz="2800" dirty="0" smtClean="0">
                <a:solidFill>
                  <a:srgbClr val="9BBB59">
                    <a:lumMod val="50000"/>
                  </a:srgbClr>
                </a:solidFill>
                <a:latin typeface="Calibri"/>
              </a:rPr>
              <a:t>PSYC20009_Lab Report</a:t>
            </a:r>
            <a:r>
              <a:rPr lang="en-AU" sz="2800" dirty="0" smtClean="0">
                <a:solidFill>
                  <a:schemeClr val="accent3">
                    <a:lumMod val="50000"/>
                  </a:schemeClr>
                </a:solidFill>
                <a:latin typeface="+mj-lt"/>
              </a:rPr>
              <a:t>)’. </a:t>
            </a:r>
          </a:p>
          <a:p>
            <a:pPr marL="357188" indent="-357188" defTabSz="255588" eaLnBrk="1" fontAlgn="auto" hangingPunct="1">
              <a:lnSpc>
                <a:spcPct val="120000"/>
              </a:lnSpc>
              <a:spcAft>
                <a:spcPts val="0"/>
              </a:spcAft>
              <a:buClr>
                <a:schemeClr val="accent2">
                  <a:lumMod val="75000"/>
                </a:schemeClr>
              </a:buClr>
              <a:buFont typeface="Wingdings 2"/>
              <a:buChar char=""/>
              <a:defRPr/>
            </a:pPr>
            <a:endParaRPr lang="en-AU" sz="2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67544" y="548680"/>
            <a:ext cx="8229600" cy="714375"/>
          </a:xfrm>
        </p:spPr>
        <p:txBody>
          <a:bodyPr/>
          <a:lstStyle/>
          <a:p>
            <a:pPr algn="ctr" eaLnBrk="1" hangingPunct="1">
              <a:defRPr/>
            </a:pPr>
            <a:r>
              <a:rPr lang="en-AU" sz="4000" dirty="0" smtClean="0">
                <a:solidFill>
                  <a:schemeClr val="accent2">
                    <a:lumMod val="75000"/>
                  </a:schemeClr>
                </a:solidFill>
              </a:rPr>
              <a:t>Entering Marks</a:t>
            </a:r>
          </a:p>
        </p:txBody>
      </p:sp>
      <p:sp>
        <p:nvSpPr>
          <p:cNvPr id="4" name="Content Placeholder 3"/>
          <p:cNvSpPr>
            <a:spLocks noGrp="1"/>
          </p:cNvSpPr>
          <p:nvPr>
            <p:ph idx="1"/>
          </p:nvPr>
        </p:nvSpPr>
        <p:spPr>
          <a:xfrm>
            <a:off x="107504" y="1268760"/>
            <a:ext cx="8928992" cy="5446365"/>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For all subjects, tutors will be entering the assignment marks directly into the Grade Centre, using the same approach as for attendance.</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There will be columns labelled with the assignment names  and columns for late penalties for each assignment. Please enter your marks into </a:t>
            </a:r>
            <a:r>
              <a:rPr lang="en-AU" sz="2800" dirty="0" smtClean="0">
                <a:solidFill>
                  <a:srgbClr val="9BBB59">
                    <a:lumMod val="50000"/>
                  </a:srgbClr>
                </a:solidFill>
                <a:latin typeface="Calibri"/>
              </a:rPr>
              <a:t>the assignment column and late penalties into the appropriate column. </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rgbClr val="9BBB59">
                    <a:lumMod val="50000"/>
                  </a:srgbClr>
                </a:solidFill>
                <a:latin typeface="Calibri"/>
              </a:rPr>
              <a:t>If the assignment was submitted late, please calculate the late penalty and enter it into the appropriate column with a minus sign (e.g., -10).</a:t>
            </a:r>
            <a:endParaRPr lang="en-AU" sz="2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Entering Marks</a:t>
            </a:r>
          </a:p>
        </p:txBody>
      </p:sp>
      <p:sp>
        <p:nvSpPr>
          <p:cNvPr id="4" name="Content Placeholder 3"/>
          <p:cNvSpPr>
            <a:spLocks noGrp="1"/>
          </p:cNvSpPr>
          <p:nvPr>
            <p:ph idx="1"/>
          </p:nvPr>
        </p:nvSpPr>
        <p:spPr>
          <a:xfrm>
            <a:off x="179512" y="1484784"/>
            <a:ext cx="8856984" cy="5373216"/>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subject conveners will download the assignment marks when they have all been entered and ask you to make any necessary adjustments to ensure equivalent distributions between tutors.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When all report marks have been checked, the online comments will be released to the students.</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Please make sure that you are prompt with your marking so that there is time for double marking of the fail grades.</a:t>
            </a:r>
            <a:endParaRPr lang="en-AU" sz="2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Procedure for Remarking Assignments</a:t>
            </a:r>
          </a:p>
        </p:txBody>
      </p:sp>
      <p:sp>
        <p:nvSpPr>
          <p:cNvPr id="4" name="Content Placeholder 3"/>
          <p:cNvSpPr>
            <a:spLocks noGrp="1"/>
          </p:cNvSpPr>
          <p:nvPr>
            <p:ph idx="1"/>
          </p:nvPr>
        </p:nvSpPr>
        <p:spPr>
          <a:xfrm>
            <a:off x="179512" y="1555651"/>
            <a:ext cx="8715436" cy="5302349"/>
          </a:xfrm>
        </p:spPr>
        <p:txBody>
          <a:bodyPr>
            <a:normAutofit lnSpcReduction="10000"/>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If any students are unhappy with their results for their psychology assessments, please advise them of the following process: </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Student will have to make an appointment with the tutor/marker to discuss their concerns. They must wait at least 48 hours from receiving the report back before meeting with the tutor.  The tutor will explain comments and grades, but will not give them the numerical mark.</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The mark will not be altered as a result of meetings between students and tutors.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Procedure for Remarking Assignments</a:t>
            </a:r>
          </a:p>
        </p:txBody>
      </p:sp>
      <p:sp>
        <p:nvSpPr>
          <p:cNvPr id="4" name="Content Placeholder 3"/>
          <p:cNvSpPr>
            <a:spLocks noGrp="1"/>
          </p:cNvSpPr>
          <p:nvPr>
            <p:ph idx="1"/>
          </p:nvPr>
        </p:nvSpPr>
        <p:spPr>
          <a:xfrm>
            <a:off x="214282" y="1714500"/>
            <a:ext cx="8715436" cy="5000625"/>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If the student is still unhappy with their mark, they need to write a formal letter (in writing, not email) requesting a re-mark.  The letter is to be addressed to the Academic Programs Convenor, Dr Meredith </a:t>
            </a:r>
            <a:r>
              <a:rPr lang="en-AU" sz="2800" dirty="0" err="1" smtClean="0">
                <a:solidFill>
                  <a:schemeClr val="accent3">
                    <a:lumMod val="50000"/>
                  </a:schemeClr>
                </a:solidFill>
                <a:latin typeface="+mj-lt"/>
              </a:rPr>
              <a:t>McKague</a:t>
            </a:r>
            <a:r>
              <a:rPr lang="en-AU" sz="2800" dirty="0" smtClean="0">
                <a:solidFill>
                  <a:schemeClr val="accent3">
                    <a:lumMod val="50000"/>
                  </a:schemeClr>
                </a:solidFill>
                <a:latin typeface="+mj-lt"/>
              </a:rPr>
              <a:t> but delivered to the 12</a:t>
            </a:r>
            <a:r>
              <a:rPr lang="en-AU" sz="2800" baseline="30000" dirty="0" smtClean="0">
                <a:solidFill>
                  <a:schemeClr val="accent3">
                    <a:lumMod val="50000"/>
                  </a:schemeClr>
                </a:solidFill>
                <a:latin typeface="+mj-lt"/>
              </a:rPr>
              <a:t>th</a:t>
            </a:r>
            <a:r>
              <a:rPr lang="en-AU" sz="2800" dirty="0" smtClean="0">
                <a:solidFill>
                  <a:schemeClr val="accent3">
                    <a:lumMod val="50000"/>
                  </a:schemeClr>
                </a:solidFill>
                <a:latin typeface="+mj-lt"/>
              </a:rPr>
              <a:t> floor office.  The letter should include their full name, student number, University of Melbourne email address, signature and a detailed justification of why they are requesting a re-mark.</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714375"/>
            <a:ext cx="8229600" cy="714375"/>
          </a:xfrm>
        </p:spPr>
        <p:txBody>
          <a:bodyPr/>
          <a:lstStyle/>
          <a:p>
            <a:pPr algn="ctr" eaLnBrk="1" hangingPunct="1">
              <a:defRPr/>
            </a:pPr>
            <a:r>
              <a:rPr lang="en-AU" sz="4000" dirty="0" smtClean="0">
                <a:solidFill>
                  <a:schemeClr val="accent2">
                    <a:lumMod val="75000"/>
                  </a:schemeClr>
                </a:solidFill>
              </a:rPr>
              <a:t>Procedure for Remarking Assignments</a:t>
            </a:r>
          </a:p>
        </p:txBody>
      </p:sp>
      <p:sp>
        <p:nvSpPr>
          <p:cNvPr id="4" name="Content Placeholder 3"/>
          <p:cNvSpPr>
            <a:spLocks noGrp="1"/>
          </p:cNvSpPr>
          <p:nvPr>
            <p:ph idx="1"/>
          </p:nvPr>
        </p:nvSpPr>
        <p:spPr>
          <a:xfrm>
            <a:off x="214282" y="2204864"/>
            <a:ext cx="8715436" cy="4510261"/>
          </a:xfrm>
        </p:spPr>
        <p:txBody>
          <a:bodyPr>
            <a:normAutofit/>
          </a:bodyPr>
          <a:lstStyle/>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If their application is approved by the Academic Programs Committee, their assessment will be re-marked and they will informed of the revised result. </a:t>
            </a:r>
          </a:p>
          <a:p>
            <a:pPr marL="357188" indent="-357188" defTabSz="255588" eaLnBrk="1" fontAlgn="auto" hangingPunct="1">
              <a:lnSpc>
                <a:spcPct val="120000"/>
              </a:lnSpc>
              <a:spcAft>
                <a:spcPts val="0"/>
              </a:spcAft>
              <a:buClr>
                <a:schemeClr val="accent2">
                  <a:lumMod val="75000"/>
                </a:schemeClr>
              </a:buClr>
              <a:buFont typeface="Wingdings 2"/>
              <a:buChar char=""/>
              <a:defRPr/>
            </a:pPr>
            <a:r>
              <a:rPr lang="en-AU" sz="2800" dirty="0" smtClean="0">
                <a:solidFill>
                  <a:schemeClr val="accent3">
                    <a:lumMod val="50000"/>
                  </a:schemeClr>
                </a:solidFill>
                <a:latin typeface="+mj-lt"/>
              </a:rPr>
              <a:t>Students will be made aware that they will be awarded the revised mark whether it be higher or lower than the original mark.</a:t>
            </a:r>
            <a:endParaRPr lang="en-AU" sz="2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42910" y="2285992"/>
            <a:ext cx="7851648" cy="1785950"/>
          </a:xfrm>
          <a:prstGeom prst="rect">
            <a:avLst/>
          </a:prstGeom>
          <a:noFill/>
          <a:ln w="9525">
            <a:noFill/>
            <a:miter lim="800000"/>
            <a:headEnd/>
            <a:tailEnd/>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AU" sz="56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Lab Class Observation Feedback</a:t>
            </a:r>
            <a:endParaRPr lang="en-AU" sz="5600" b="1" dirty="0">
              <a:solidFill>
                <a:schemeClr val="accent3">
                  <a:lumMod val="5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Blank Presentation">
  <a:themeElements>
    <a:clrScheme name="Blank Presentation 14">
      <a:dk1>
        <a:srgbClr val="000000"/>
      </a:dk1>
      <a:lt1>
        <a:srgbClr val="FFFFFF"/>
      </a:lt1>
      <a:dk2>
        <a:srgbClr val="FFFFFF"/>
      </a:dk2>
      <a:lt2>
        <a:srgbClr val="808080"/>
      </a:lt2>
      <a:accent1>
        <a:srgbClr val="BBE0E3"/>
      </a:accent1>
      <a:accent2>
        <a:srgbClr val="003368"/>
      </a:accent2>
      <a:accent3>
        <a:srgbClr val="FFFFFF"/>
      </a:accent3>
      <a:accent4>
        <a:srgbClr val="000000"/>
      </a:accent4>
      <a:accent5>
        <a:srgbClr val="DAEDEF"/>
      </a:accent5>
      <a:accent6>
        <a:srgbClr val="002D5E"/>
      </a:accent6>
      <a:hlink>
        <a:srgbClr val="009999"/>
      </a:hlink>
      <a:folHlink>
        <a:srgbClr val="99CC00"/>
      </a:folHlink>
    </a:clrScheme>
    <a:fontScheme name="Blank Presentatio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10000"/>
            <a:lumOff val="90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FFFFFF"/>
        </a:dk2>
        <a:lt2>
          <a:srgbClr val="808080"/>
        </a:lt2>
        <a:accent1>
          <a:srgbClr val="BBE0E3"/>
        </a:accent1>
        <a:accent2>
          <a:srgbClr val="003368"/>
        </a:accent2>
        <a:accent3>
          <a:srgbClr val="FFFFFF"/>
        </a:accent3>
        <a:accent4>
          <a:srgbClr val="000000"/>
        </a:accent4>
        <a:accent5>
          <a:srgbClr val="DAEDEF"/>
        </a:accent5>
        <a:accent6>
          <a:srgbClr val="002D5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3918</TotalTime>
  <Words>5574</Words>
  <Application>Microsoft Office PowerPoint</Application>
  <PresentationFormat>On-screen Show (4:3)</PresentationFormat>
  <Paragraphs>454</Paragraphs>
  <Slides>103</Slides>
  <Notes>8</Notes>
  <HiddenSlides>0</HiddenSlides>
  <MMClips>0</MMClips>
  <ScaleCrop>false</ScaleCrop>
  <HeadingPairs>
    <vt:vector size="4" baseType="variant">
      <vt:variant>
        <vt:lpstr>Theme</vt:lpstr>
      </vt:variant>
      <vt:variant>
        <vt:i4>9</vt:i4>
      </vt:variant>
      <vt:variant>
        <vt:lpstr>Slide Titles</vt:lpstr>
      </vt:variant>
      <vt:variant>
        <vt:i4>103</vt:i4>
      </vt:variant>
    </vt:vector>
  </HeadingPairs>
  <TitlesOfParts>
    <vt:vector size="112" baseType="lpstr">
      <vt:lpstr>Flow</vt:lpstr>
      <vt:lpstr>Office Theme</vt:lpstr>
      <vt:lpstr>1_Office Theme</vt:lpstr>
      <vt:lpstr>2_Office Theme</vt:lpstr>
      <vt:lpstr>3_Office Theme</vt:lpstr>
      <vt:lpstr>4_Office Theme</vt:lpstr>
      <vt:lpstr>5_Office Theme</vt:lpstr>
      <vt:lpstr>1_Flow</vt:lpstr>
      <vt:lpstr>Blank Presentation</vt:lpstr>
      <vt:lpstr>Mid-Year  Tutor Training Day 2015</vt:lpstr>
      <vt:lpstr>Agenda</vt:lpstr>
      <vt:lpstr>Agenda</vt:lpstr>
      <vt:lpstr>Agenda</vt:lpstr>
      <vt:lpstr>Tutoring Issues and Satisfaction Surveys</vt:lpstr>
      <vt:lpstr>Tutoring Issues and Satisfaction Surveys</vt:lpstr>
      <vt:lpstr>Tutoring Issues and Satisfaction Surveys</vt:lpstr>
      <vt:lpstr>Satisfaction Survey Comments</vt:lpstr>
      <vt:lpstr>Satisfaction Survey Comments</vt:lpstr>
      <vt:lpstr>‘Getting to Know You’</vt:lpstr>
      <vt:lpstr>Tutoring Issues</vt:lpstr>
      <vt:lpstr>Tutoring Issues</vt:lpstr>
      <vt:lpstr>Tutoring Issues</vt:lpstr>
      <vt:lpstr>Tutoring Issues</vt:lpstr>
      <vt:lpstr>Principles of Effective Teaching</vt:lpstr>
      <vt:lpstr>PowerPoint Presentation</vt:lpstr>
      <vt:lpstr>PowerPoint Presentation</vt:lpstr>
      <vt:lpstr>PowerPoint Presentation</vt:lpstr>
      <vt:lpstr>PowerPoint Presentation</vt:lpstr>
      <vt:lpstr>PowerPoint Presentation</vt:lpstr>
      <vt:lpstr>PowerPoint Presentation</vt:lpstr>
      <vt:lpstr>Sessional Teaching Staff Orientation Program</vt:lpstr>
      <vt:lpstr>Applying Principles of Effective Teaching to Tutoring Issues</vt:lpstr>
      <vt:lpstr>Tutoring Scenarios</vt:lpstr>
      <vt:lpstr>Scenario 1</vt:lpstr>
      <vt:lpstr>Scenario 2</vt:lpstr>
      <vt:lpstr>Scenario 3</vt:lpstr>
      <vt:lpstr>Scenario 4</vt:lpstr>
      <vt:lpstr>Scenario 5</vt:lpstr>
      <vt:lpstr>Scenario 6</vt:lpstr>
      <vt:lpstr>Scenario 7</vt:lpstr>
      <vt:lpstr>Scenario 8</vt:lpstr>
      <vt:lpstr>OHS Matters  Swaved Marcinski  OHS Advisor Faculty Medicine, Dentistry &amp; Health Sciences</vt:lpstr>
      <vt:lpstr>OHS Induction</vt:lpstr>
      <vt:lpstr>Agenda</vt:lpstr>
      <vt:lpstr>Emergency Response</vt:lpstr>
      <vt:lpstr>Emergency Assembly Area</vt:lpstr>
      <vt:lpstr>Emergency Contacts</vt:lpstr>
      <vt:lpstr>Risk Management</vt:lpstr>
      <vt:lpstr>Hazard and Incident Reporting</vt:lpstr>
      <vt:lpstr>Health Hazards</vt:lpstr>
      <vt:lpstr>Electrical Safety</vt:lpstr>
      <vt:lpstr>Security and Access</vt:lpstr>
      <vt:lpstr>Security and Access</vt:lpstr>
      <vt:lpstr>Smoking Policy</vt:lpstr>
      <vt:lpstr>Manual Handling and Ergonomics</vt:lpstr>
      <vt:lpstr>OHS Policy, Procedure and Training</vt:lpstr>
      <vt:lpstr>Consultation</vt:lpstr>
      <vt:lpstr>Issue Resolution</vt:lpstr>
      <vt:lpstr>Workplace Bullying and Occupational Violence</vt:lpstr>
      <vt:lpstr>PowerPoint Presentation</vt:lpstr>
      <vt:lpstr>Administrative Matters</vt:lpstr>
      <vt:lpstr>Tutor Manual 2015</vt:lpstr>
      <vt:lpstr>Administrative Issues</vt:lpstr>
      <vt:lpstr>Administrative Matters</vt:lpstr>
      <vt:lpstr>Contracts &amp; HR20 forms</vt:lpstr>
      <vt:lpstr>Pay Schedules</vt:lpstr>
      <vt:lpstr>Example Tutor Contract</vt:lpstr>
      <vt:lpstr>Head Tutor</vt:lpstr>
      <vt:lpstr>Senior Tutor</vt:lpstr>
      <vt:lpstr>Principal Tutor</vt:lpstr>
      <vt:lpstr>Principal Tutor</vt:lpstr>
      <vt:lpstr>Principal Tutor</vt:lpstr>
      <vt:lpstr>Principal Tutor</vt:lpstr>
      <vt:lpstr>Tutor Pay Schedule</vt:lpstr>
      <vt:lpstr>Tutor Contracts &amp; HR20 Forms</vt:lpstr>
      <vt:lpstr>Tutor Contracts &amp; HR20 Forms</vt:lpstr>
      <vt:lpstr>Tutor Contracts &amp; HR20 Forms</vt:lpstr>
      <vt:lpstr>Timecard Entry</vt:lpstr>
      <vt:lpstr>Timecard Entry</vt:lpstr>
      <vt:lpstr>Timecard Entry</vt:lpstr>
      <vt:lpstr>Timecard Entry</vt:lpstr>
      <vt:lpstr>Administrative Practices</vt:lpstr>
      <vt:lpstr>Administrative Practices</vt:lpstr>
      <vt:lpstr>Attendance Records</vt:lpstr>
      <vt:lpstr>Attendance Records – ISIS</vt:lpstr>
      <vt:lpstr>Attendance Records – ISIS</vt:lpstr>
      <vt:lpstr>Attendance Records – ISIS</vt:lpstr>
      <vt:lpstr>Attendance Records – Rolls</vt:lpstr>
      <vt:lpstr>Attendance Records – Rolls</vt:lpstr>
      <vt:lpstr>Attendance Records – Rolls</vt:lpstr>
      <vt:lpstr>PowerPoint Presentation</vt:lpstr>
      <vt:lpstr>Temporary Lab Transfers</vt:lpstr>
      <vt:lpstr>Attendance Records – Rolls</vt:lpstr>
      <vt:lpstr>Temporary Lab Transfers</vt:lpstr>
      <vt:lpstr>Temporary Lab Transfers</vt:lpstr>
      <vt:lpstr>Grade Centre</vt:lpstr>
      <vt:lpstr>Grade Centre</vt:lpstr>
      <vt:lpstr>Grade Centre</vt:lpstr>
      <vt:lpstr>Grade Centre</vt:lpstr>
      <vt:lpstr>Assessment Procedures</vt:lpstr>
      <vt:lpstr>Lab Report Submission</vt:lpstr>
      <vt:lpstr>Turnitin Online Submission</vt:lpstr>
      <vt:lpstr>Entering Marks</vt:lpstr>
      <vt:lpstr>Entering Marks</vt:lpstr>
      <vt:lpstr>Procedure for Remarking Assignments</vt:lpstr>
      <vt:lpstr>Procedure for Remarking Assignments</vt:lpstr>
      <vt:lpstr>Procedure for Remarking Assignments</vt:lpstr>
      <vt:lpstr>PowerPoint Presentation</vt:lpstr>
      <vt:lpstr>Lab Class Observation Feedback</vt:lpstr>
      <vt:lpstr>Lab Class Observation Feedback</vt:lpstr>
      <vt:lpstr>Lab Class Observation Feedback</vt:lpstr>
      <vt:lpstr>Thank you for your attention.   I hope that you have a great time tutoring this semester.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dc:creator>
  <cp:lastModifiedBy>Ian Malkin</cp:lastModifiedBy>
  <cp:revision>398</cp:revision>
  <cp:lastPrinted>2015-06-17T21:20:19Z</cp:lastPrinted>
  <dcterms:created xsi:type="dcterms:W3CDTF">2009-07-07T04:45:29Z</dcterms:created>
  <dcterms:modified xsi:type="dcterms:W3CDTF">2015-08-10T00:53:49Z</dcterms:modified>
</cp:coreProperties>
</file>